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embeddedFontLst>
    <p:embeddedFont>
      <p:font typeface="Roboto"/>
      <p:regular r:id="rId19"/>
      <p:bold r:id="rId20"/>
      <p:italic r:id="rId21"/>
      <p:boldItalic r:id="rId22"/>
    </p:embeddedFont>
    <p:embeddedFont>
      <p:font typeface="Montserrat"/>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boldItalic.fntdata"/><Relationship Id="rId25" Type="http://schemas.openxmlformats.org/officeDocument/2006/relationships/font" Target="fonts/Montserra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oboto-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 name="Shape 15"/>
        <p:cNvGrpSpPr/>
        <p:nvPr/>
      </p:nvGrpSpPr>
      <p:grpSpPr>
        <a:xfrm>
          <a:off x="0" y="0"/>
          <a:ext cx="0" cy="0"/>
          <a:chOff x="0" y="0"/>
          <a:chExt cx="0" cy="0"/>
        </a:xfrm>
      </p:grpSpPr>
      <p:sp>
        <p:nvSpPr>
          <p:cNvPr id="16" name="Google Shape;16;g2cf78730b0d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g2cf78730b0d_7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cf78730b0d_7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800"/>
              <a:buFont typeface="Montserrat"/>
              <a:buNone/>
            </a:pPr>
            <a:r>
              <a:rPr b="1" lang="en-US" sz="1200">
                <a:solidFill>
                  <a:srgbClr val="0D0D0D"/>
                </a:solidFill>
                <a:highlight>
                  <a:schemeClr val="lt1"/>
                </a:highlight>
              </a:rPr>
              <a:t>Before partnering with health organizations like the American Heart Association (AHA), Coca-Cola’s public perception and business strategy were primarily focused on marketing its traditional lineup of sugary drinks, without significant emphasis on health or wellness concerns.As public awareness about the health risks associated with sugary drinks grew, Coca-Cola began to face more criticism. Health advocates and medical professionals were increasingly vocal about the links between sugar consumption and health issues such as obesity, type 2 diabetes, and cardiovascular diseases.</a:t>
            </a:r>
            <a:endParaRPr b="1"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b="1" lang="en-US" sz="1200">
                <a:solidFill>
                  <a:schemeClr val="dk1"/>
                </a:solidFill>
              </a:rPr>
              <a:t>By associating with a respected health organization like the AHA, Coca-Cola benefits from an enhanced brand image. This can be particularly valuable in mitigating the negative perceptions related to the health effects of its traditional sugary beverages. Consumers may perceive Coca-Cola's products as more health-conscious due to the association with the AHA, potentially leading to increased trust and customer loyalty among health-aware segments of the market.</a:t>
            </a:r>
            <a:endParaRPr b="1" sz="1200">
              <a:solidFill>
                <a:schemeClr val="dk1"/>
              </a:solidFill>
            </a:endParaRPr>
          </a:p>
          <a:p>
            <a:pPr indent="0" lvl="0" marL="0" rtl="0" algn="l">
              <a:spcBef>
                <a:spcPts val="0"/>
              </a:spcBef>
              <a:spcAft>
                <a:spcPts val="0"/>
              </a:spcAft>
              <a:buNone/>
            </a:pPr>
            <a:r>
              <a:t/>
            </a:r>
            <a:endParaRPr/>
          </a:p>
          <a:p>
            <a:pPr indent="-307975" lvl="0" marL="457200" rtl="0" algn="l">
              <a:lnSpc>
                <a:spcPct val="150000"/>
              </a:lnSpc>
              <a:spcBef>
                <a:spcPts val="0"/>
              </a:spcBef>
              <a:spcAft>
                <a:spcPts val="0"/>
              </a:spcAft>
              <a:buClr>
                <a:srgbClr val="0D0D0D"/>
              </a:buClr>
              <a:buSzPts val="1250"/>
              <a:buFont typeface="Roboto"/>
              <a:buChar char="●"/>
            </a:pPr>
            <a:r>
              <a:rPr b="1" lang="en-US" sz="1250">
                <a:solidFill>
                  <a:srgbClr val="0D0D0D"/>
                </a:solidFill>
                <a:latin typeface="Montserrat"/>
                <a:ea typeface="Montserrat"/>
                <a:cs typeface="Montserrat"/>
                <a:sym typeface="Montserrat"/>
              </a:rPr>
              <a:t>Strategic Partnerships</a:t>
            </a:r>
            <a:r>
              <a:rPr lang="en-US" sz="1250">
                <a:solidFill>
                  <a:srgbClr val="0D0D0D"/>
                </a:solidFill>
                <a:latin typeface="Montserrat"/>
                <a:ea typeface="Montserrat"/>
                <a:cs typeface="Montserrat"/>
                <a:sym typeface="Montserrat"/>
              </a:rPr>
              <a:t>: In response, Coca-Cola began partnering with health organizations like the American Heart Association</a:t>
            </a:r>
            <a:endParaRPr/>
          </a:p>
        </p:txBody>
      </p:sp>
      <p:sp>
        <p:nvSpPr>
          <p:cNvPr id="125" name="Google Shape;125;g2cf78730b0d_7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f78730b0d_7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600">
                <a:solidFill>
                  <a:schemeClr val="dk1"/>
                </a:solidFill>
                <a:latin typeface="Montserrat"/>
                <a:ea typeface="Montserrat"/>
                <a:cs typeface="Montserrat"/>
                <a:sym typeface="Montserrat"/>
              </a:rPr>
              <a:t>Athletes and sports teams engage with a vast audience and market, igniting inspiration among fans to purchase and experience the products</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135" name="Google Shape;135;g2cf78730b0d_7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cf78730b0d_7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2cf78730b0d_7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cf78730b0d_7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2cf78730b0d_7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cf78730b0d_7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2cf78730b0d_7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g2cf78730b0d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g2cf78730b0d_7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g2cf78730b0d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g2cf78730b0d_7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2cf78730b0d_7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g2cf78730b0d_7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cf78730b0d_7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g2cf78730b0d_7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cf78730b0d_7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2cf78730b0d_7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cf78730b0d_7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g2cf78730b0d_7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cf78730b0d_7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cf78730b0d_7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implement this strategy.   target marketing</a:t>
            </a:r>
            <a:endParaRPr/>
          </a:p>
          <a:p>
            <a:pPr indent="0" lvl="0" marL="0" rtl="0" algn="l">
              <a:spcBef>
                <a:spcPts val="0"/>
              </a:spcBef>
              <a:spcAft>
                <a:spcPts val="0"/>
              </a:spcAft>
              <a:buNone/>
            </a:pPr>
            <a:r>
              <a:rPr lang="en-US"/>
              <a:t>strategy to make this a successful transition. original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cf78730b0d_7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2cf78730b0d_7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4.png"/><Relationship Id="rId6" Type="http://schemas.openxmlformats.org/officeDocument/2006/relationships/image" Target="../media/image25.png"/><Relationship Id="rId7"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jpg"/><Relationship Id="rId4" Type="http://schemas.openxmlformats.org/officeDocument/2006/relationships/hyperlink" Target="https://investors.coca-colacompany.com/news-events/press-releases/detail/1012/coca-cola-reports-fourth-quarter-and-full-year-2020-results" TargetMode="External"/><Relationship Id="rId9" Type="http://schemas.openxmlformats.org/officeDocument/2006/relationships/hyperlink" Target="https://introspectivemarketresearch.com/reports/health-drink-market/" TargetMode="External"/><Relationship Id="rId5" Type="http://schemas.openxmlformats.org/officeDocument/2006/relationships/hyperlink" Target="https://theathletic.com/4209636/2021/06/15/ronaldos-coca-cola-gesture-followed-by-4bn-drop-in-companys-market-value/" TargetMode="External"/><Relationship Id="rId6" Type="http://schemas.openxmlformats.org/officeDocument/2006/relationships/hyperlink" Target="https://finance.yahoo.com/news/energy-drink-company-prime-co-195708098.html" TargetMode="External"/><Relationship Id="rId7" Type="http://schemas.openxmlformats.org/officeDocument/2006/relationships/hyperlink" Target="https://www.mordorintelligence.com/industry-reports/global-health-drinks-industry" TargetMode="External"/><Relationship Id="rId8" Type="http://schemas.openxmlformats.org/officeDocument/2006/relationships/hyperlink" Target="https://www.eatthis.com/is-coca-cola-bad-for-you/#:~:text=According%20to%20findings%20featured%20in%20a%202010%20Circulation,especially%20if%20you%27re%20drinking%20Coca-Cola%20regularly%20in%20exces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 name="Shape 18"/>
        <p:cNvGrpSpPr/>
        <p:nvPr/>
      </p:nvGrpSpPr>
      <p:grpSpPr>
        <a:xfrm>
          <a:off x="0" y="0"/>
          <a:ext cx="0" cy="0"/>
          <a:chOff x="0" y="0"/>
          <a:chExt cx="0" cy="0"/>
        </a:xfrm>
      </p:grpSpPr>
      <p:grpSp>
        <p:nvGrpSpPr>
          <p:cNvPr id="19" name="Google Shape;19;p3"/>
          <p:cNvGrpSpPr/>
          <p:nvPr/>
        </p:nvGrpSpPr>
        <p:grpSpPr>
          <a:xfrm>
            <a:off x="1" y="0"/>
            <a:ext cx="12201737" cy="6864024"/>
            <a:chOff x="1" y="0"/>
            <a:chExt cx="12201737" cy="6864024"/>
          </a:xfrm>
        </p:grpSpPr>
        <p:grpSp>
          <p:nvGrpSpPr>
            <p:cNvPr id="20" name="Google Shape;20;p3"/>
            <p:cNvGrpSpPr/>
            <p:nvPr/>
          </p:nvGrpSpPr>
          <p:grpSpPr>
            <a:xfrm>
              <a:off x="1" y="0"/>
              <a:ext cx="12201737" cy="6857588"/>
              <a:chOff x="1" y="0"/>
              <a:chExt cx="12201737" cy="6857588"/>
            </a:xfrm>
          </p:grpSpPr>
          <p:pic>
            <p:nvPicPr>
              <p:cNvPr id="21" name="Google Shape;21;p3"/>
              <p:cNvPicPr preferRelativeResize="0"/>
              <p:nvPr/>
            </p:nvPicPr>
            <p:blipFill rotWithShape="1">
              <a:blip r:embed="rId3">
                <a:alphaModFix/>
              </a:blip>
              <a:srcRect b="13032" l="0" r="6076" t="7210"/>
              <a:stretch/>
            </p:blipFill>
            <p:spPr>
              <a:xfrm>
                <a:off x="1" y="0"/>
                <a:ext cx="12201737" cy="6857588"/>
              </a:xfrm>
              <a:custGeom>
                <a:rect b="b" l="l" r="r" t="t"/>
                <a:pathLst>
                  <a:path extrusionOk="0" h="8598857" w="12980571">
                    <a:moveTo>
                      <a:pt x="0" y="0"/>
                    </a:moveTo>
                    <a:lnTo>
                      <a:pt x="12980571" y="0"/>
                    </a:lnTo>
                    <a:lnTo>
                      <a:pt x="12980571" y="8598857"/>
                    </a:lnTo>
                    <a:lnTo>
                      <a:pt x="0" y="8598857"/>
                    </a:lnTo>
                    <a:close/>
                  </a:path>
                </a:pathLst>
              </a:custGeom>
              <a:noFill/>
              <a:ln>
                <a:noFill/>
              </a:ln>
            </p:spPr>
          </p:pic>
          <p:sp>
            <p:nvSpPr>
              <p:cNvPr id="22" name="Google Shape;22;p3"/>
              <p:cNvSpPr/>
              <p:nvPr/>
            </p:nvSpPr>
            <p:spPr>
              <a:xfrm>
                <a:off x="370285" y="298715"/>
                <a:ext cx="11454857" cy="6260571"/>
              </a:xfrm>
              <a:custGeom>
                <a:rect b="b" l="l" r="r" t="t"/>
                <a:pathLst>
                  <a:path extrusionOk="0" h="6260571" w="11454857">
                    <a:moveTo>
                      <a:pt x="0" y="0"/>
                    </a:moveTo>
                    <a:lnTo>
                      <a:pt x="11454857" y="0"/>
                    </a:lnTo>
                    <a:lnTo>
                      <a:pt x="11454857" y="6260572"/>
                    </a:lnTo>
                    <a:lnTo>
                      <a:pt x="0" y="6260572"/>
                    </a:lnTo>
                    <a:close/>
                  </a:path>
                </a:pathLst>
              </a:custGeom>
              <a:noFill/>
              <a:ln cap="flat" cmpd="sng" w="240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 name="Google Shape;23;p3"/>
              <p:cNvGrpSpPr/>
              <p:nvPr/>
            </p:nvGrpSpPr>
            <p:grpSpPr>
              <a:xfrm>
                <a:off x="685800" y="1460226"/>
                <a:ext cx="11190684" cy="4322826"/>
                <a:chOff x="685800" y="1955526"/>
                <a:chExt cx="11190684" cy="4322826"/>
              </a:xfrm>
            </p:grpSpPr>
            <p:grpSp>
              <p:nvGrpSpPr>
                <p:cNvPr id="24" name="Google Shape;24;p3"/>
                <p:cNvGrpSpPr/>
                <p:nvPr/>
              </p:nvGrpSpPr>
              <p:grpSpPr>
                <a:xfrm>
                  <a:off x="685800" y="1955526"/>
                  <a:ext cx="5410200" cy="4322826"/>
                  <a:chOff x="366858" y="1997839"/>
                  <a:chExt cx="5410200" cy="4322826"/>
                </a:xfrm>
              </p:grpSpPr>
              <p:sp>
                <p:nvSpPr>
                  <p:cNvPr id="25" name="Google Shape;25;p3"/>
                  <p:cNvSpPr txBox="1"/>
                  <p:nvPr/>
                </p:nvSpPr>
                <p:spPr>
                  <a:xfrm>
                    <a:off x="366858" y="1997839"/>
                    <a:ext cx="54102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rgbClr val="F2F2F2"/>
                        </a:solidFill>
                        <a:latin typeface="Montserrat"/>
                        <a:ea typeface="Montserrat"/>
                        <a:cs typeface="Montserrat"/>
                        <a:sym typeface="Montserrat"/>
                      </a:rPr>
                      <a:t>COCA COLA</a:t>
                    </a:r>
                    <a:endParaRPr b="1" sz="6000">
                      <a:solidFill>
                        <a:srgbClr val="F2F2F2"/>
                      </a:solidFill>
                      <a:latin typeface="Montserrat"/>
                      <a:ea typeface="Montserrat"/>
                      <a:cs typeface="Montserrat"/>
                      <a:sym typeface="Montserrat"/>
                    </a:endParaRPr>
                  </a:p>
                </p:txBody>
              </p:sp>
              <p:sp>
                <p:nvSpPr>
                  <p:cNvPr id="26" name="Google Shape;26;p3"/>
                  <p:cNvSpPr txBox="1"/>
                  <p:nvPr/>
                </p:nvSpPr>
                <p:spPr>
                  <a:xfrm>
                    <a:off x="366858" y="3100181"/>
                    <a:ext cx="54102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rgbClr val="F2F2F2"/>
                        </a:solidFill>
                        <a:latin typeface="Montserrat"/>
                        <a:ea typeface="Montserrat"/>
                        <a:cs typeface="Montserrat"/>
                        <a:sym typeface="Montserrat"/>
                      </a:rPr>
                      <a:t>COCA COLA</a:t>
                    </a:r>
                    <a:endParaRPr b="1" sz="6000">
                      <a:solidFill>
                        <a:srgbClr val="F2F2F2"/>
                      </a:solidFill>
                      <a:latin typeface="Montserrat"/>
                      <a:ea typeface="Montserrat"/>
                      <a:cs typeface="Montserrat"/>
                      <a:sym typeface="Montserrat"/>
                    </a:endParaRPr>
                  </a:p>
                </p:txBody>
              </p:sp>
              <p:sp>
                <p:nvSpPr>
                  <p:cNvPr id="27" name="Google Shape;27;p3"/>
                  <p:cNvSpPr txBox="1"/>
                  <p:nvPr/>
                </p:nvSpPr>
                <p:spPr>
                  <a:xfrm>
                    <a:off x="366858" y="4202523"/>
                    <a:ext cx="54102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rgbClr val="F2F2F2"/>
                        </a:solidFill>
                        <a:latin typeface="Montserrat"/>
                        <a:ea typeface="Montserrat"/>
                        <a:cs typeface="Montserrat"/>
                        <a:sym typeface="Montserrat"/>
                      </a:rPr>
                      <a:t>COCA COLA</a:t>
                    </a:r>
                    <a:endParaRPr b="1" sz="6000">
                      <a:solidFill>
                        <a:srgbClr val="F2F2F2"/>
                      </a:solidFill>
                      <a:latin typeface="Montserrat"/>
                      <a:ea typeface="Montserrat"/>
                      <a:cs typeface="Montserrat"/>
                      <a:sym typeface="Montserrat"/>
                    </a:endParaRPr>
                  </a:p>
                </p:txBody>
              </p:sp>
              <p:sp>
                <p:nvSpPr>
                  <p:cNvPr id="28" name="Google Shape;28;p3"/>
                  <p:cNvSpPr txBox="1"/>
                  <p:nvPr/>
                </p:nvSpPr>
                <p:spPr>
                  <a:xfrm>
                    <a:off x="366858" y="5304865"/>
                    <a:ext cx="54102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rgbClr val="F2F2F2"/>
                        </a:solidFill>
                        <a:latin typeface="Montserrat"/>
                        <a:ea typeface="Montserrat"/>
                        <a:cs typeface="Montserrat"/>
                        <a:sym typeface="Montserrat"/>
                      </a:rPr>
                      <a:t>COCA COLA</a:t>
                    </a:r>
                    <a:endParaRPr b="1" sz="6000">
                      <a:solidFill>
                        <a:srgbClr val="F2F2F2"/>
                      </a:solidFill>
                      <a:latin typeface="Montserrat"/>
                      <a:ea typeface="Montserrat"/>
                      <a:cs typeface="Montserrat"/>
                      <a:sym typeface="Montserrat"/>
                    </a:endParaRPr>
                  </a:p>
                </p:txBody>
              </p:sp>
            </p:grpSp>
            <p:grpSp>
              <p:nvGrpSpPr>
                <p:cNvPr id="29" name="Google Shape;29;p3"/>
                <p:cNvGrpSpPr/>
                <p:nvPr/>
              </p:nvGrpSpPr>
              <p:grpSpPr>
                <a:xfrm>
                  <a:off x="6466284" y="2936342"/>
                  <a:ext cx="5410200" cy="2468362"/>
                  <a:chOff x="6466284" y="1958697"/>
                  <a:chExt cx="5410200" cy="2468362"/>
                </a:xfrm>
              </p:grpSpPr>
              <p:sp>
                <p:nvSpPr>
                  <p:cNvPr id="30" name="Google Shape;30;p3"/>
                  <p:cNvSpPr txBox="1"/>
                  <p:nvPr/>
                </p:nvSpPr>
                <p:spPr>
                  <a:xfrm>
                    <a:off x="6466284" y="3596059"/>
                    <a:ext cx="44175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3 </a:t>
                    </a:r>
                    <a:endParaRPr sz="1600">
                      <a:solidFill>
                        <a:schemeClr val="lt1"/>
                      </a:solidFill>
                      <a:latin typeface="Montserrat"/>
                      <a:ea typeface="Montserrat"/>
                      <a:cs typeface="Montserrat"/>
                      <a:sym typeface="Montserrat"/>
                    </a:endParaRPr>
                  </a:p>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Shuhan Chen, Eujin Kang, Jose Medrano, Yoojin Hong, Patrick Green </a:t>
                    </a:r>
                    <a:endParaRPr sz="1600">
                      <a:solidFill>
                        <a:schemeClr val="lt1"/>
                      </a:solidFill>
                      <a:latin typeface="Montserrat"/>
                      <a:ea typeface="Montserrat"/>
                      <a:cs typeface="Montserrat"/>
                      <a:sym typeface="Montserrat"/>
                    </a:endParaRPr>
                  </a:p>
                </p:txBody>
              </p:sp>
              <p:sp>
                <p:nvSpPr>
                  <p:cNvPr id="31" name="Google Shape;31;p3"/>
                  <p:cNvSpPr txBox="1"/>
                  <p:nvPr/>
                </p:nvSpPr>
                <p:spPr>
                  <a:xfrm>
                    <a:off x="6466284" y="1958697"/>
                    <a:ext cx="54102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800">
                        <a:solidFill>
                          <a:schemeClr val="lt1"/>
                        </a:solidFill>
                        <a:latin typeface="Montserrat"/>
                        <a:ea typeface="Montserrat"/>
                        <a:cs typeface="Montserrat"/>
                        <a:sym typeface="Montserrat"/>
                      </a:rPr>
                      <a:t>The Coca-Cola Company</a:t>
                    </a:r>
                    <a:endParaRPr b="1" sz="4800">
                      <a:solidFill>
                        <a:schemeClr val="lt1"/>
                      </a:solidFill>
                      <a:latin typeface="Montserrat"/>
                      <a:ea typeface="Montserrat"/>
                      <a:cs typeface="Montserrat"/>
                      <a:sym typeface="Montserrat"/>
                    </a:endParaRPr>
                  </a:p>
                </p:txBody>
              </p:sp>
            </p:grpSp>
          </p:grpSp>
        </p:grpSp>
        <p:pic>
          <p:nvPicPr>
            <p:cNvPr id="32" name="Google Shape;32;p3"/>
            <p:cNvPicPr preferRelativeResize="0"/>
            <p:nvPr/>
          </p:nvPicPr>
          <p:blipFill rotWithShape="1">
            <a:blip r:embed="rId4">
              <a:alphaModFix/>
            </a:blip>
            <a:srcRect b="5096" l="0" r="0" t="0"/>
            <a:stretch/>
          </p:blipFill>
          <p:spPr>
            <a:xfrm>
              <a:off x="2121171" y="1037296"/>
              <a:ext cx="2667000" cy="5826728"/>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2"/>
          <p:cNvSpPr/>
          <p:nvPr/>
        </p:nvSpPr>
        <p:spPr>
          <a:xfrm>
            <a:off x="0" y="899886"/>
            <a:ext cx="5802412" cy="5956118"/>
          </a:xfrm>
          <a:custGeom>
            <a:rect b="b" l="l" r="r" t="t"/>
            <a:pathLst>
              <a:path extrusionOk="0" h="5123542" w="5123543">
                <a:moveTo>
                  <a:pt x="0" y="0"/>
                </a:moveTo>
                <a:cubicBezTo>
                  <a:pt x="2741228" y="0"/>
                  <a:pt x="4979652" y="2152760"/>
                  <a:pt x="5116876" y="4859886"/>
                </a:cubicBezTo>
                <a:lnTo>
                  <a:pt x="5123543" y="5123542"/>
                </a:lnTo>
                <a:lnTo>
                  <a:pt x="0" y="5123542"/>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28" name="Google Shape;128;p12"/>
          <p:cNvGrpSpPr/>
          <p:nvPr/>
        </p:nvGrpSpPr>
        <p:grpSpPr>
          <a:xfrm>
            <a:off x="4380049" y="438175"/>
            <a:ext cx="7461900" cy="2935562"/>
            <a:chOff x="4380048" y="106467"/>
            <a:chExt cx="7461900" cy="2935562"/>
          </a:xfrm>
        </p:grpSpPr>
        <p:sp>
          <p:nvSpPr>
            <p:cNvPr id="129" name="Google Shape;129;p12"/>
            <p:cNvSpPr txBox="1"/>
            <p:nvPr/>
          </p:nvSpPr>
          <p:spPr>
            <a:xfrm>
              <a:off x="5948624" y="1014029"/>
              <a:ext cx="5529900" cy="20280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1100"/>
                <a:buFont typeface="Arial"/>
                <a:buNone/>
              </a:pPr>
              <a:r>
                <a:rPr i="1" lang="en-US" sz="1300" u="sng">
                  <a:solidFill>
                    <a:srgbClr val="0D0D0D"/>
                  </a:solidFill>
                  <a:highlight>
                    <a:srgbClr val="FFFFFF"/>
                  </a:highlight>
                  <a:latin typeface="Montserrat"/>
                  <a:ea typeface="Montserrat"/>
                  <a:cs typeface="Montserrat"/>
                  <a:sym typeface="Montserrat"/>
                </a:rPr>
                <a:t>BEFORE</a:t>
              </a:r>
              <a:endParaRPr i="1" sz="1300" u="sng">
                <a:solidFill>
                  <a:srgbClr val="0D0D0D"/>
                </a:solidFill>
                <a:highlight>
                  <a:srgbClr val="FFFFFF"/>
                </a:highlight>
                <a:latin typeface="Montserrat"/>
                <a:ea typeface="Montserrat"/>
                <a:cs typeface="Montserrat"/>
                <a:sym typeface="Montserrat"/>
              </a:endParaRPr>
            </a:p>
            <a:p>
              <a:pPr indent="-307975" lvl="0" marL="457200" rtl="0" algn="l">
                <a:lnSpc>
                  <a:spcPct val="150000"/>
                </a:lnSpc>
                <a:spcBef>
                  <a:spcPts val="0"/>
                </a:spcBef>
                <a:spcAft>
                  <a:spcPts val="0"/>
                </a:spcAft>
                <a:buClr>
                  <a:srgbClr val="0D0D0D"/>
                </a:buClr>
                <a:buSzPts val="1250"/>
                <a:buFont typeface="Roboto"/>
                <a:buChar char="●"/>
              </a:pPr>
              <a:r>
                <a:rPr b="1" lang="en-US" sz="1250">
                  <a:solidFill>
                    <a:srgbClr val="0D0D0D"/>
                  </a:solidFill>
                  <a:latin typeface="Montserrat"/>
                  <a:ea typeface="Montserrat"/>
                  <a:cs typeface="Montserrat"/>
                  <a:sym typeface="Montserrat"/>
                </a:rPr>
                <a:t>Marketing Focus:</a:t>
              </a:r>
              <a:r>
                <a:rPr lang="en-US" sz="1250">
                  <a:solidFill>
                    <a:srgbClr val="0D0D0D"/>
                  </a:solidFill>
                  <a:latin typeface="Montserrat"/>
                  <a:ea typeface="Montserrat"/>
                  <a:cs typeface="Montserrat"/>
                  <a:sym typeface="Montserrat"/>
                </a:rPr>
                <a:t> Originally, Coca-Cola focused on marketing sugary drinks without addressing health concerns.</a:t>
              </a:r>
              <a:endParaRPr sz="1250">
                <a:solidFill>
                  <a:srgbClr val="0D0D0D"/>
                </a:solidFill>
                <a:latin typeface="Montserrat"/>
                <a:ea typeface="Montserrat"/>
                <a:cs typeface="Montserrat"/>
                <a:sym typeface="Montserrat"/>
              </a:endParaRPr>
            </a:p>
            <a:p>
              <a:pPr indent="-307975" lvl="0" marL="457200" rtl="0" algn="l">
                <a:lnSpc>
                  <a:spcPct val="150000"/>
                </a:lnSpc>
                <a:spcBef>
                  <a:spcPts val="0"/>
                </a:spcBef>
                <a:spcAft>
                  <a:spcPts val="0"/>
                </a:spcAft>
                <a:buClr>
                  <a:srgbClr val="0D0D0D"/>
                </a:buClr>
                <a:buSzPts val="1250"/>
                <a:buFont typeface="Roboto"/>
                <a:buChar char="●"/>
              </a:pPr>
              <a:r>
                <a:rPr b="1" lang="en-US" sz="1250">
                  <a:solidFill>
                    <a:srgbClr val="0D0D0D"/>
                  </a:solidFill>
                  <a:latin typeface="Montserrat"/>
                  <a:ea typeface="Montserrat"/>
                  <a:cs typeface="Montserrat"/>
                  <a:sym typeface="Montserrat"/>
                </a:rPr>
                <a:t>Rising Awareness and Criticism</a:t>
              </a:r>
              <a:r>
                <a:rPr lang="en-US" sz="1250">
                  <a:solidFill>
                    <a:srgbClr val="0D0D0D"/>
                  </a:solidFill>
                  <a:latin typeface="Montserrat"/>
                  <a:ea typeface="Montserrat"/>
                  <a:cs typeface="Montserrat"/>
                  <a:sym typeface="Montserrat"/>
                </a:rPr>
                <a:t>: As awareness of the health risks associated with sugary drinks increased, Coca-Cola faced criticism for contributing to obesity, diabetes, and heart disease.</a:t>
              </a:r>
              <a:endParaRPr sz="1200">
                <a:solidFill>
                  <a:schemeClr val="dk1"/>
                </a:solidFill>
                <a:latin typeface="Montserrat"/>
                <a:ea typeface="Montserrat"/>
                <a:cs typeface="Montserrat"/>
                <a:sym typeface="Montserrat"/>
              </a:endParaRPr>
            </a:p>
          </p:txBody>
        </p:sp>
        <p:sp>
          <p:nvSpPr>
            <p:cNvPr id="130" name="Google Shape;130;p12"/>
            <p:cNvSpPr txBox="1"/>
            <p:nvPr/>
          </p:nvSpPr>
          <p:spPr>
            <a:xfrm>
              <a:off x="4380048" y="106467"/>
              <a:ext cx="7461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2"/>
                </a:buClr>
                <a:buSzPts val="3200"/>
                <a:buFont typeface="Montserrat"/>
                <a:buNone/>
              </a:pPr>
              <a:r>
                <a:rPr b="1" lang="en-US" sz="3600">
                  <a:solidFill>
                    <a:schemeClr val="lt2"/>
                  </a:solidFill>
                  <a:latin typeface="Montserrat"/>
                  <a:ea typeface="Montserrat"/>
                  <a:cs typeface="Montserrat"/>
                  <a:sym typeface="Montserrat"/>
                </a:rPr>
                <a:t>Before and After Partnerships </a:t>
              </a:r>
              <a:endParaRPr b="1" i="0" sz="3600" u="none" cap="none" strike="noStrike">
                <a:solidFill>
                  <a:schemeClr val="lt2"/>
                </a:solidFill>
                <a:latin typeface="Montserrat"/>
                <a:ea typeface="Montserrat"/>
                <a:cs typeface="Montserrat"/>
                <a:sym typeface="Montserrat"/>
              </a:endParaRPr>
            </a:p>
          </p:txBody>
        </p:sp>
      </p:grpSp>
      <p:sp>
        <p:nvSpPr>
          <p:cNvPr id="131" name="Google Shape;131;p12"/>
          <p:cNvSpPr txBox="1"/>
          <p:nvPr/>
        </p:nvSpPr>
        <p:spPr>
          <a:xfrm>
            <a:off x="5948625" y="3634802"/>
            <a:ext cx="5381400" cy="259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u="sng">
                <a:solidFill>
                  <a:schemeClr val="dk1"/>
                </a:solidFill>
                <a:latin typeface="Montserrat"/>
                <a:ea typeface="Montserrat"/>
                <a:cs typeface="Montserrat"/>
                <a:sym typeface="Montserrat"/>
              </a:rPr>
              <a:t>AFTER</a:t>
            </a:r>
            <a:endParaRPr sz="1200" u="sng">
              <a:solidFill>
                <a:schemeClr val="dk1"/>
              </a:solidFill>
              <a:latin typeface="Montserrat"/>
              <a:ea typeface="Montserrat"/>
              <a:cs typeface="Montserrat"/>
              <a:sym typeface="Montserrat"/>
            </a:endParaRPr>
          </a:p>
          <a:p>
            <a:pPr indent="-307975" lvl="0" marL="457200" rtl="0" algn="l">
              <a:lnSpc>
                <a:spcPct val="150000"/>
              </a:lnSpc>
              <a:spcBef>
                <a:spcPts val="0"/>
              </a:spcBef>
              <a:spcAft>
                <a:spcPts val="0"/>
              </a:spcAft>
              <a:buClr>
                <a:srgbClr val="0D0D0D"/>
              </a:buClr>
              <a:buSzPts val="1250"/>
              <a:buFont typeface="Montserrat"/>
              <a:buChar char="●"/>
            </a:pPr>
            <a:r>
              <a:rPr b="1" lang="en-US" sz="1250">
                <a:solidFill>
                  <a:srgbClr val="0D0D0D"/>
                </a:solidFill>
                <a:latin typeface="Montserrat"/>
                <a:ea typeface="Montserrat"/>
                <a:cs typeface="Montserrat"/>
                <a:sym typeface="Montserrat"/>
              </a:rPr>
              <a:t>Brand Image Enhancement</a:t>
            </a:r>
            <a:r>
              <a:rPr lang="en-US" sz="1250">
                <a:solidFill>
                  <a:srgbClr val="0D0D0D"/>
                </a:solidFill>
                <a:latin typeface="Montserrat"/>
                <a:ea typeface="Montserrat"/>
                <a:cs typeface="Montserrat"/>
                <a:sym typeface="Montserrat"/>
              </a:rPr>
              <a:t>: Partnering with the American Heart Association helps improve Coca-Cola's image.</a:t>
            </a:r>
            <a:endParaRPr sz="1250">
              <a:solidFill>
                <a:srgbClr val="0D0D0D"/>
              </a:solidFill>
              <a:latin typeface="Montserrat"/>
              <a:ea typeface="Montserrat"/>
              <a:cs typeface="Montserrat"/>
              <a:sym typeface="Montserrat"/>
            </a:endParaRPr>
          </a:p>
          <a:p>
            <a:pPr indent="-307975" lvl="0" marL="457200" rtl="0" algn="l">
              <a:lnSpc>
                <a:spcPct val="150000"/>
              </a:lnSpc>
              <a:spcBef>
                <a:spcPts val="0"/>
              </a:spcBef>
              <a:spcAft>
                <a:spcPts val="0"/>
              </a:spcAft>
              <a:buClr>
                <a:srgbClr val="0D0D0D"/>
              </a:buClr>
              <a:buSzPts val="1250"/>
              <a:buFont typeface="Montserrat"/>
              <a:buChar char="●"/>
            </a:pPr>
            <a:r>
              <a:rPr b="1" lang="en-US" sz="1250">
                <a:solidFill>
                  <a:srgbClr val="0D0D0D"/>
                </a:solidFill>
                <a:latin typeface="Montserrat"/>
                <a:ea typeface="Montserrat"/>
                <a:cs typeface="Montserrat"/>
                <a:sym typeface="Montserrat"/>
              </a:rPr>
              <a:t>Countering Negativity:</a:t>
            </a:r>
            <a:r>
              <a:rPr lang="en-US" sz="1250">
                <a:solidFill>
                  <a:srgbClr val="0D0D0D"/>
                </a:solidFill>
                <a:latin typeface="Montserrat"/>
                <a:ea typeface="Montserrat"/>
                <a:cs typeface="Montserrat"/>
                <a:sym typeface="Montserrat"/>
              </a:rPr>
              <a:t> This collaboration counters negative perceptions about the health impacts of sugary drinks.</a:t>
            </a:r>
            <a:endParaRPr sz="1250">
              <a:solidFill>
                <a:srgbClr val="0D0D0D"/>
              </a:solidFill>
              <a:latin typeface="Montserrat"/>
              <a:ea typeface="Montserrat"/>
              <a:cs typeface="Montserrat"/>
              <a:sym typeface="Montserrat"/>
            </a:endParaRPr>
          </a:p>
          <a:p>
            <a:pPr indent="-307975" lvl="0" marL="457200" rtl="0" algn="l">
              <a:lnSpc>
                <a:spcPct val="150000"/>
              </a:lnSpc>
              <a:spcBef>
                <a:spcPts val="0"/>
              </a:spcBef>
              <a:spcAft>
                <a:spcPts val="0"/>
              </a:spcAft>
              <a:buClr>
                <a:srgbClr val="0D0D0D"/>
              </a:buClr>
              <a:buSzPts val="1250"/>
              <a:buFont typeface="Montserrat"/>
              <a:buChar char="●"/>
            </a:pPr>
            <a:r>
              <a:rPr b="1" lang="en-US" sz="1250">
                <a:solidFill>
                  <a:srgbClr val="0D0D0D"/>
                </a:solidFill>
                <a:latin typeface="Montserrat"/>
                <a:ea typeface="Montserrat"/>
                <a:cs typeface="Montserrat"/>
                <a:sym typeface="Montserrat"/>
              </a:rPr>
              <a:t>Consumer Trust:</a:t>
            </a:r>
            <a:r>
              <a:rPr lang="en-US" sz="1250">
                <a:solidFill>
                  <a:srgbClr val="0D0D0D"/>
                </a:solidFill>
                <a:latin typeface="Montserrat"/>
                <a:ea typeface="Montserrat"/>
                <a:cs typeface="Montserrat"/>
                <a:sym typeface="Montserrat"/>
              </a:rPr>
              <a:t> Increase of trust and loyalty, especially among health-conscious market segments</a:t>
            </a:r>
            <a:endParaRPr sz="1250">
              <a:solidFill>
                <a:srgbClr val="0D0D0D"/>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chemeClr val="dk1"/>
              </a:solidFill>
              <a:latin typeface="Montserrat"/>
              <a:ea typeface="Montserrat"/>
              <a:cs typeface="Montserrat"/>
              <a:sym typeface="Montserrat"/>
            </a:endParaRPr>
          </a:p>
        </p:txBody>
      </p:sp>
      <p:pic>
        <p:nvPicPr>
          <p:cNvPr descr="A person holding a bottle of soda&#10;&#10;Description automatically generated" id="132" name="Google Shape;132;p12"/>
          <p:cNvPicPr preferRelativeResize="0"/>
          <p:nvPr/>
        </p:nvPicPr>
        <p:blipFill rotWithShape="1">
          <a:blip r:embed="rId3">
            <a:alphaModFix/>
          </a:blip>
          <a:srcRect b="0" l="0" r="0" t="0"/>
          <a:stretch/>
        </p:blipFill>
        <p:spPr>
          <a:xfrm>
            <a:off x="0" y="2593100"/>
            <a:ext cx="9520601" cy="4532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3"/>
          <p:cNvSpPr/>
          <p:nvPr/>
        </p:nvSpPr>
        <p:spPr>
          <a:xfrm>
            <a:off x="0" y="1195072"/>
            <a:ext cx="209700" cy="44679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13"/>
          <p:cNvSpPr txBox="1"/>
          <p:nvPr/>
        </p:nvSpPr>
        <p:spPr>
          <a:xfrm>
            <a:off x="818700" y="559666"/>
            <a:ext cx="10387500" cy="1877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3000">
                <a:solidFill>
                  <a:srgbClr val="C61B12"/>
                </a:solidFill>
                <a:latin typeface="Montserrat"/>
                <a:ea typeface="Montserrat"/>
                <a:cs typeface="Montserrat"/>
                <a:sym typeface="Montserrat"/>
              </a:rPr>
              <a:t>03. Acquire Athletes and Sports Teams to Sponsor Healthy Products </a:t>
            </a:r>
            <a:endParaRPr b="1" sz="3200">
              <a:solidFill>
                <a:schemeClr val="lt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400">
              <a:solidFill>
                <a:srgbClr val="C61B12"/>
              </a:solidFill>
              <a:latin typeface="Impact"/>
              <a:ea typeface="Impact"/>
              <a:cs typeface="Impact"/>
              <a:sym typeface="Impact"/>
            </a:endParaRPr>
          </a:p>
          <a:p>
            <a:pPr indent="0" lvl="0" marL="0" marR="0" rtl="0" algn="l">
              <a:lnSpc>
                <a:spcPct val="100000"/>
              </a:lnSpc>
              <a:spcBef>
                <a:spcPts val="0"/>
              </a:spcBef>
              <a:spcAft>
                <a:spcPts val="0"/>
              </a:spcAft>
              <a:buClr>
                <a:schemeClr val="lt2"/>
              </a:buClr>
              <a:buSzPts val="3200"/>
              <a:buFont typeface="Montserrat"/>
              <a:buNone/>
            </a:pPr>
            <a:r>
              <a:t/>
            </a:r>
            <a:endParaRPr b="1" sz="3200">
              <a:solidFill>
                <a:schemeClr val="lt2"/>
              </a:solidFill>
              <a:latin typeface="Montserrat"/>
              <a:ea typeface="Montserrat"/>
              <a:cs typeface="Montserrat"/>
              <a:sym typeface="Montserrat"/>
            </a:endParaRPr>
          </a:p>
        </p:txBody>
      </p:sp>
      <p:sp>
        <p:nvSpPr>
          <p:cNvPr id="139" name="Google Shape;139;p13"/>
          <p:cNvSpPr txBox="1"/>
          <p:nvPr/>
        </p:nvSpPr>
        <p:spPr>
          <a:xfrm>
            <a:off x="818700" y="1424750"/>
            <a:ext cx="10026600" cy="5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pic>
        <p:nvPicPr>
          <p:cNvPr id="140" name="Google Shape;140;p13"/>
          <p:cNvPicPr preferRelativeResize="0"/>
          <p:nvPr/>
        </p:nvPicPr>
        <p:blipFill rotWithShape="1">
          <a:blip r:embed="rId3">
            <a:alphaModFix/>
          </a:blip>
          <a:srcRect b="0" l="0" r="2987" t="3194"/>
          <a:stretch/>
        </p:blipFill>
        <p:spPr>
          <a:xfrm>
            <a:off x="503288" y="1967150"/>
            <a:ext cx="4922435" cy="3456650"/>
          </a:xfrm>
          <a:prstGeom prst="rect">
            <a:avLst/>
          </a:prstGeom>
          <a:noFill/>
          <a:ln>
            <a:noFill/>
          </a:ln>
        </p:spPr>
      </p:pic>
      <p:sp>
        <p:nvSpPr>
          <p:cNvPr id="141" name="Google Shape;141;p13"/>
          <p:cNvSpPr txBox="1"/>
          <p:nvPr/>
        </p:nvSpPr>
        <p:spPr>
          <a:xfrm>
            <a:off x="185000" y="6002300"/>
            <a:ext cx="5559000" cy="5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latin typeface="Montserrat"/>
                <a:ea typeface="Montserrat"/>
                <a:cs typeface="Montserrat"/>
                <a:sym typeface="Montserrat"/>
              </a:rPr>
              <a:t>Depicts Athletes Influence on Consumers and Products</a:t>
            </a:r>
            <a:endParaRPr b="1">
              <a:solidFill>
                <a:schemeClr val="dk1"/>
              </a:solidFill>
              <a:latin typeface="Montserrat"/>
              <a:ea typeface="Montserrat"/>
              <a:cs typeface="Montserrat"/>
              <a:sym typeface="Montserrat"/>
            </a:endParaRPr>
          </a:p>
        </p:txBody>
      </p:sp>
      <p:sp>
        <p:nvSpPr>
          <p:cNvPr id="142" name="Google Shape;142;p13"/>
          <p:cNvSpPr/>
          <p:nvPr/>
        </p:nvSpPr>
        <p:spPr>
          <a:xfrm>
            <a:off x="3675000" y="4897300"/>
            <a:ext cx="510300" cy="1020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3" name="Google Shape;143;p13"/>
          <p:cNvSpPr txBox="1"/>
          <p:nvPr/>
        </p:nvSpPr>
        <p:spPr>
          <a:xfrm>
            <a:off x="5986575" y="5135550"/>
            <a:ext cx="5071800" cy="1339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ontserrat"/>
              <a:buChar char="-"/>
            </a:pPr>
            <a:r>
              <a:rPr lang="en-US">
                <a:solidFill>
                  <a:schemeClr val="dk1"/>
                </a:solidFill>
                <a:latin typeface="Montserrat"/>
                <a:ea typeface="Montserrat"/>
                <a:cs typeface="Montserrat"/>
                <a:sym typeface="Montserrat"/>
              </a:rPr>
              <a:t>Coke’s share price fell from $56.10 to $55.22 "almost immediately" after Ronaldo's press conference</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Calibri"/>
              <a:buChar char="-"/>
            </a:pPr>
            <a:r>
              <a:rPr b="1" lang="en-US">
                <a:solidFill>
                  <a:schemeClr val="dk1"/>
                </a:solidFill>
                <a:latin typeface="Montserrat"/>
                <a:ea typeface="Montserrat"/>
                <a:cs typeface="Montserrat"/>
                <a:sym typeface="Montserrat"/>
              </a:rPr>
              <a:t>The market value of Coca-Cola dropped by $4 billion</a:t>
            </a:r>
            <a:r>
              <a:rPr lang="en-US">
                <a:solidFill>
                  <a:schemeClr val="dk1"/>
                </a:solidFill>
                <a:latin typeface="Montserrat"/>
                <a:ea typeface="Montserrat"/>
                <a:cs typeface="Montserrat"/>
                <a:sym typeface="Montserrat"/>
              </a:rPr>
              <a:t>, from $242 billion to $238 billion.</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144" name="Google Shape;144;p13"/>
          <p:cNvPicPr preferRelativeResize="0"/>
          <p:nvPr/>
        </p:nvPicPr>
        <p:blipFill rotWithShape="1">
          <a:blip r:embed="rId4">
            <a:alphaModFix/>
          </a:blip>
          <a:srcRect b="11790" l="0" r="0" t="13016"/>
          <a:stretch/>
        </p:blipFill>
        <p:spPr>
          <a:xfrm>
            <a:off x="6135876" y="2205389"/>
            <a:ext cx="4773195" cy="26919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4"/>
          <p:cNvSpPr/>
          <p:nvPr/>
        </p:nvSpPr>
        <p:spPr>
          <a:xfrm flipH="1">
            <a:off x="-4061" y="4523391"/>
            <a:ext cx="12196061" cy="2032848"/>
          </a:xfrm>
          <a:custGeom>
            <a:rect b="b" l="l" r="r" t="t"/>
            <a:pathLst>
              <a:path extrusionOk="0" h="640267" w="3847338">
                <a:moveTo>
                  <a:pt x="4858" y="40"/>
                </a:moveTo>
                <a:cubicBezTo>
                  <a:pt x="4858" y="40"/>
                  <a:pt x="622554" y="491340"/>
                  <a:pt x="1517523" y="491340"/>
                </a:cubicBezTo>
                <a:cubicBezTo>
                  <a:pt x="2412492" y="491340"/>
                  <a:pt x="3438716" y="155774"/>
                  <a:pt x="3847338" y="209209"/>
                </a:cubicBezTo>
                <a:lnTo>
                  <a:pt x="3847338" y="447525"/>
                </a:lnTo>
                <a:cubicBezTo>
                  <a:pt x="3847338" y="447525"/>
                  <a:pt x="3448526" y="223782"/>
                  <a:pt x="2417350" y="457240"/>
                </a:cubicBezTo>
                <a:cubicBezTo>
                  <a:pt x="1386173" y="690698"/>
                  <a:pt x="510731" y="719940"/>
                  <a:pt x="0" y="432951"/>
                </a:cubicBezTo>
                <a:cubicBezTo>
                  <a:pt x="0" y="432951"/>
                  <a:pt x="9716" y="-4818"/>
                  <a:pt x="4858" y="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50" name="Google Shape;150;p14"/>
          <p:cNvGrpSpPr/>
          <p:nvPr/>
        </p:nvGrpSpPr>
        <p:grpSpPr>
          <a:xfrm>
            <a:off x="263666" y="407644"/>
            <a:ext cx="7739700" cy="3588516"/>
            <a:chOff x="263666" y="111393"/>
            <a:chExt cx="7739700" cy="3588516"/>
          </a:xfrm>
        </p:grpSpPr>
        <p:sp>
          <p:nvSpPr>
            <p:cNvPr id="151" name="Google Shape;151;p14"/>
            <p:cNvSpPr txBox="1"/>
            <p:nvPr/>
          </p:nvSpPr>
          <p:spPr>
            <a:xfrm>
              <a:off x="263666" y="1452609"/>
              <a:ext cx="7739700" cy="22473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50000"/>
                </a:lnSpc>
                <a:spcBef>
                  <a:spcPts val="0"/>
                </a:spcBef>
                <a:spcAft>
                  <a:spcPts val="0"/>
                </a:spcAft>
                <a:buSzPts val="1400"/>
                <a:buFont typeface="Montserrat"/>
                <a:buChar char="-"/>
              </a:pPr>
              <a:r>
                <a:rPr lang="en-US">
                  <a:latin typeface="Montserrat"/>
                  <a:ea typeface="Montserrat"/>
                  <a:cs typeface="Montserrat"/>
                  <a:sym typeface="Montserrat"/>
                </a:rPr>
                <a:t>Prime’s strategic sponsorships with teams and athletes have contributed to their growth</a:t>
              </a:r>
              <a:endParaRPr>
                <a:latin typeface="Montserrat"/>
                <a:ea typeface="Montserrat"/>
                <a:cs typeface="Montserrat"/>
                <a:sym typeface="Montserrat"/>
              </a:endParaRPr>
            </a:p>
            <a:p>
              <a:pPr indent="-317500" lvl="0" marL="457200" marR="0" rtl="0" algn="l">
                <a:lnSpc>
                  <a:spcPct val="150000"/>
                </a:lnSpc>
                <a:spcBef>
                  <a:spcPts val="0"/>
                </a:spcBef>
                <a:spcAft>
                  <a:spcPts val="0"/>
                </a:spcAft>
                <a:buSzPts val="1400"/>
                <a:buChar char="-"/>
              </a:pPr>
              <a:r>
                <a:rPr lang="en-US">
                  <a:latin typeface="Montserrat"/>
                  <a:ea typeface="Montserrat"/>
                  <a:cs typeface="Montserrat"/>
                  <a:sym typeface="Montserrat"/>
                </a:rPr>
                <a:t>Demonstrating this, Prime’s </a:t>
              </a:r>
              <a:r>
                <a:rPr b="1" lang="en-US">
                  <a:latin typeface="Montserrat"/>
                  <a:ea typeface="Montserrat"/>
                  <a:cs typeface="Montserrat"/>
                  <a:sym typeface="Montserrat"/>
                </a:rPr>
                <a:t>revenue increased from $200 million in 2022 to $1.2 billion </a:t>
              </a:r>
              <a:r>
                <a:rPr lang="en-US">
                  <a:latin typeface="Montserrat"/>
                  <a:ea typeface="Montserrat"/>
                  <a:cs typeface="Montserrat"/>
                  <a:sym typeface="Montserrat"/>
                </a:rPr>
                <a:t>in 2023</a:t>
              </a:r>
              <a:endParaRPr>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600"/>
                <a:buFont typeface="Montserrat"/>
                <a:buNone/>
              </a:pPr>
              <a:r>
                <a:t/>
              </a:r>
              <a:endParaRPr>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600"/>
                <a:buFont typeface="Montserrat"/>
                <a:buNone/>
              </a:pPr>
              <a:r>
                <a:t/>
              </a:r>
              <a:endParaRPr/>
            </a:p>
            <a:p>
              <a:pPr indent="0" lvl="0" marL="0" marR="0" rtl="0" algn="l">
                <a:lnSpc>
                  <a:spcPct val="150000"/>
                </a:lnSpc>
                <a:spcBef>
                  <a:spcPts val="0"/>
                </a:spcBef>
                <a:spcAft>
                  <a:spcPts val="0"/>
                </a:spcAft>
                <a:buClr>
                  <a:schemeClr val="dk1"/>
                </a:buClr>
                <a:buSzPts val="1600"/>
                <a:buFont typeface="Montserrat"/>
                <a:buNone/>
              </a:pPr>
              <a:r>
                <a:t/>
              </a:r>
              <a:endParaRPr/>
            </a:p>
          </p:txBody>
        </p:sp>
        <p:sp>
          <p:nvSpPr>
            <p:cNvPr id="152" name="Google Shape;152;p14"/>
            <p:cNvSpPr txBox="1"/>
            <p:nvPr/>
          </p:nvSpPr>
          <p:spPr>
            <a:xfrm>
              <a:off x="263666" y="111393"/>
              <a:ext cx="72333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2"/>
                </a:buClr>
                <a:buSzPts val="3200"/>
                <a:buFont typeface="Montserrat"/>
                <a:buNone/>
              </a:pPr>
              <a:r>
                <a:rPr b="1" lang="en-US" sz="3200">
                  <a:solidFill>
                    <a:schemeClr val="lt2"/>
                  </a:solidFill>
                  <a:latin typeface="Montserrat"/>
                  <a:ea typeface="Montserrat"/>
                  <a:cs typeface="Montserrat"/>
                  <a:sym typeface="Montserrat"/>
                </a:rPr>
                <a:t>Sponsorship with Athletes and Sport Teams Drives Up Revenue</a:t>
              </a:r>
              <a:endParaRPr b="1" i="0" sz="3200" u="none" cap="none" strike="noStrike">
                <a:solidFill>
                  <a:schemeClr val="lt2"/>
                </a:solidFill>
                <a:latin typeface="Montserrat"/>
                <a:ea typeface="Montserrat"/>
                <a:cs typeface="Montserrat"/>
                <a:sym typeface="Montserrat"/>
              </a:endParaRPr>
            </a:p>
          </p:txBody>
        </p:sp>
      </p:grpSp>
      <p:pic>
        <p:nvPicPr>
          <p:cNvPr id="153" name="Google Shape;153;p14"/>
          <p:cNvPicPr preferRelativeResize="0"/>
          <p:nvPr/>
        </p:nvPicPr>
        <p:blipFill rotWithShape="1">
          <a:blip r:embed="rId3">
            <a:alphaModFix/>
          </a:blip>
          <a:srcRect b="27128" l="21438" r="31945" t="29770"/>
          <a:stretch/>
        </p:blipFill>
        <p:spPr>
          <a:xfrm>
            <a:off x="188700" y="3026250"/>
            <a:ext cx="5728090" cy="3530775"/>
          </a:xfrm>
          <a:prstGeom prst="rect">
            <a:avLst/>
          </a:prstGeom>
          <a:noFill/>
          <a:ln>
            <a:noFill/>
          </a:ln>
        </p:spPr>
      </p:pic>
      <p:pic>
        <p:nvPicPr>
          <p:cNvPr id="154" name="Google Shape;154;p14"/>
          <p:cNvPicPr preferRelativeResize="0"/>
          <p:nvPr/>
        </p:nvPicPr>
        <p:blipFill>
          <a:blip r:embed="rId4">
            <a:alphaModFix/>
          </a:blip>
          <a:stretch>
            <a:fillRect/>
          </a:stretch>
        </p:blipFill>
        <p:spPr>
          <a:xfrm>
            <a:off x="8264150" y="461375"/>
            <a:ext cx="3315475" cy="2260550"/>
          </a:xfrm>
          <a:prstGeom prst="rect">
            <a:avLst/>
          </a:prstGeom>
          <a:noFill/>
          <a:ln>
            <a:noFill/>
          </a:ln>
        </p:spPr>
      </p:pic>
      <p:pic>
        <p:nvPicPr>
          <p:cNvPr id="155" name="Google Shape;155;p14"/>
          <p:cNvPicPr preferRelativeResize="0"/>
          <p:nvPr/>
        </p:nvPicPr>
        <p:blipFill>
          <a:blip r:embed="rId5">
            <a:alphaModFix/>
          </a:blip>
          <a:stretch>
            <a:fillRect/>
          </a:stretch>
        </p:blipFill>
        <p:spPr>
          <a:xfrm>
            <a:off x="6563522" y="2980600"/>
            <a:ext cx="2916800" cy="1666750"/>
          </a:xfrm>
          <a:prstGeom prst="rect">
            <a:avLst/>
          </a:prstGeom>
          <a:noFill/>
          <a:ln>
            <a:noFill/>
          </a:ln>
        </p:spPr>
      </p:pic>
      <p:pic>
        <p:nvPicPr>
          <p:cNvPr id="156" name="Google Shape;156;p14"/>
          <p:cNvPicPr preferRelativeResize="0"/>
          <p:nvPr/>
        </p:nvPicPr>
        <p:blipFill>
          <a:blip r:embed="rId6">
            <a:alphaModFix/>
          </a:blip>
          <a:stretch>
            <a:fillRect/>
          </a:stretch>
        </p:blipFill>
        <p:spPr>
          <a:xfrm>
            <a:off x="9744853" y="2958428"/>
            <a:ext cx="1834775" cy="2302234"/>
          </a:xfrm>
          <a:prstGeom prst="rect">
            <a:avLst/>
          </a:prstGeom>
          <a:noFill/>
          <a:ln>
            <a:noFill/>
          </a:ln>
        </p:spPr>
      </p:pic>
      <p:pic>
        <p:nvPicPr>
          <p:cNvPr id="157" name="Google Shape;157;p14"/>
          <p:cNvPicPr preferRelativeResize="0"/>
          <p:nvPr/>
        </p:nvPicPr>
        <p:blipFill>
          <a:blip r:embed="rId7">
            <a:alphaModFix/>
          </a:blip>
          <a:stretch>
            <a:fillRect/>
          </a:stretch>
        </p:blipFill>
        <p:spPr>
          <a:xfrm>
            <a:off x="6497925" y="4906025"/>
            <a:ext cx="3048000" cy="1752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grpSp>
        <p:nvGrpSpPr>
          <p:cNvPr id="162" name="Google Shape;162;p15"/>
          <p:cNvGrpSpPr/>
          <p:nvPr/>
        </p:nvGrpSpPr>
        <p:grpSpPr>
          <a:xfrm>
            <a:off x="0" y="563205"/>
            <a:ext cx="12192000" cy="6294839"/>
            <a:chOff x="0" y="563205"/>
            <a:chExt cx="12192000" cy="6294839"/>
          </a:xfrm>
        </p:grpSpPr>
        <p:sp>
          <p:nvSpPr>
            <p:cNvPr id="163" name="Google Shape;163;p15"/>
            <p:cNvSpPr/>
            <p:nvPr/>
          </p:nvSpPr>
          <p:spPr>
            <a:xfrm>
              <a:off x="0" y="2177144"/>
              <a:ext cx="12192000" cy="46809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close up of a soda bottle&#10;&#10;Description automatically generated" id="164" name="Google Shape;164;p15"/>
            <p:cNvPicPr preferRelativeResize="0"/>
            <p:nvPr/>
          </p:nvPicPr>
          <p:blipFill rotWithShape="1">
            <a:blip r:embed="rId3">
              <a:alphaModFix/>
            </a:blip>
            <a:srcRect b="0" l="0" r="0" t="0"/>
            <a:stretch/>
          </p:blipFill>
          <p:spPr>
            <a:xfrm>
              <a:off x="8998858" y="563205"/>
              <a:ext cx="1698169" cy="6021879"/>
            </a:xfrm>
            <a:prstGeom prst="rect">
              <a:avLst/>
            </a:prstGeom>
            <a:noFill/>
            <a:ln>
              <a:noFill/>
            </a:ln>
          </p:spPr>
        </p:pic>
        <p:sp>
          <p:nvSpPr>
            <p:cNvPr id="165" name="Google Shape;165;p15"/>
            <p:cNvSpPr txBox="1"/>
            <p:nvPr/>
          </p:nvSpPr>
          <p:spPr>
            <a:xfrm>
              <a:off x="290283" y="3399564"/>
              <a:ext cx="8157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sz="1600">
                <a:solidFill>
                  <a:schemeClr val="lt1"/>
                </a:solidFill>
                <a:latin typeface="Montserrat"/>
                <a:ea typeface="Montserrat"/>
                <a:cs typeface="Montserrat"/>
                <a:sym typeface="Montserrat"/>
              </a:endParaRPr>
            </a:p>
          </p:txBody>
        </p:sp>
      </p:grpSp>
      <p:sp>
        <p:nvSpPr>
          <p:cNvPr id="166" name="Google Shape;166;p15"/>
          <p:cNvSpPr txBox="1"/>
          <p:nvPr/>
        </p:nvSpPr>
        <p:spPr>
          <a:xfrm>
            <a:off x="592475" y="2723875"/>
            <a:ext cx="7666200" cy="3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solidFill>
                  <a:schemeClr val="dk1"/>
                </a:solidFill>
                <a:latin typeface="Montserrat"/>
                <a:ea typeface="Montserrat"/>
                <a:cs typeface="Montserrat"/>
                <a:sym typeface="Montserrat"/>
              </a:rPr>
              <a:t>It is essential for Coke to keep up with new market trends regarding healthy products. </a:t>
            </a:r>
            <a:endParaRPr b="1" sz="2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200">
              <a:solidFill>
                <a:schemeClr val="dk1"/>
              </a:solidFill>
              <a:latin typeface="Montserrat"/>
              <a:ea typeface="Montserrat"/>
              <a:cs typeface="Montserrat"/>
              <a:sym typeface="Montserrat"/>
            </a:endParaRPr>
          </a:p>
          <a:p>
            <a:pPr indent="0" lvl="0" marL="0" rtl="0" algn="l">
              <a:spcBef>
                <a:spcPts val="0"/>
              </a:spcBef>
              <a:spcAft>
                <a:spcPts val="0"/>
              </a:spcAft>
              <a:buNone/>
            </a:pPr>
            <a:r>
              <a:rPr lang="en-US" sz="2200">
                <a:solidFill>
                  <a:schemeClr val="dk1"/>
                </a:solidFill>
                <a:latin typeface="Montserrat"/>
                <a:ea typeface="Montserrat"/>
                <a:cs typeface="Montserrat"/>
                <a:sym typeface="Montserrat"/>
              </a:rPr>
              <a:t>Expanding the range of healthy products, partnering with health organizations, and sponsoring athletes to endorse healthy options taps into new markets, creating new revenue streams and generating additional wealth.</a:t>
            </a:r>
            <a:endParaRPr sz="2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167" name="Google Shape;167;p15"/>
          <p:cNvSpPr txBox="1"/>
          <p:nvPr/>
        </p:nvSpPr>
        <p:spPr>
          <a:xfrm>
            <a:off x="592482" y="831301"/>
            <a:ext cx="5094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Montserrat"/>
              <a:buNone/>
            </a:pPr>
            <a:r>
              <a:rPr b="1" lang="en-US" sz="4000">
                <a:solidFill>
                  <a:srgbClr val="BF2424"/>
                </a:solidFill>
                <a:latin typeface="Montserrat"/>
                <a:ea typeface="Montserrat"/>
                <a:cs typeface="Montserrat"/>
                <a:sym typeface="Montserrat"/>
              </a:rPr>
              <a:t>Summary</a:t>
            </a:r>
            <a:endParaRPr b="1" sz="4000">
              <a:solidFill>
                <a:srgbClr val="BF2424"/>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grpSp>
        <p:nvGrpSpPr>
          <p:cNvPr id="172" name="Google Shape;172;p16"/>
          <p:cNvGrpSpPr/>
          <p:nvPr/>
        </p:nvGrpSpPr>
        <p:grpSpPr>
          <a:xfrm>
            <a:off x="-170125" y="0"/>
            <a:ext cx="12362141" cy="6894441"/>
            <a:chOff x="-170125" y="0"/>
            <a:chExt cx="12362141" cy="6894441"/>
          </a:xfrm>
        </p:grpSpPr>
        <p:pic>
          <p:nvPicPr>
            <p:cNvPr descr="A group of red cans&#10;&#10;Description automatically generated" id="173" name="Google Shape;173;p16"/>
            <p:cNvPicPr preferRelativeResize="0"/>
            <p:nvPr/>
          </p:nvPicPr>
          <p:blipFill rotWithShape="1">
            <a:blip r:embed="rId3">
              <a:alphaModFix/>
            </a:blip>
            <a:srcRect b="0" l="0" r="0" t="19"/>
            <a:stretch/>
          </p:blipFill>
          <p:spPr>
            <a:xfrm>
              <a:off x="20" y="1282"/>
              <a:ext cx="12191980" cy="6856718"/>
            </a:xfrm>
            <a:prstGeom prst="rect">
              <a:avLst/>
            </a:prstGeom>
            <a:noFill/>
            <a:ln>
              <a:noFill/>
            </a:ln>
          </p:spPr>
        </p:pic>
        <p:sp>
          <p:nvSpPr>
            <p:cNvPr id="174" name="Google Shape;174;p16"/>
            <p:cNvSpPr/>
            <p:nvPr/>
          </p:nvSpPr>
          <p:spPr>
            <a:xfrm>
              <a:off x="0" y="0"/>
              <a:ext cx="12192000" cy="6894300"/>
            </a:xfrm>
            <a:prstGeom prst="rect">
              <a:avLst/>
            </a:prstGeom>
            <a:gradFill>
              <a:gsLst>
                <a:gs pos="0">
                  <a:srgbClr val="BF2424">
                    <a:alpha val="77647"/>
                  </a:srgbClr>
                </a:gs>
                <a:gs pos="100000">
                  <a:srgbClr val="8F1A1B">
                    <a:alpha val="87843"/>
                  </a:srgbClr>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5" name="Google Shape;175;p16"/>
            <p:cNvGrpSpPr/>
            <p:nvPr/>
          </p:nvGrpSpPr>
          <p:grpSpPr>
            <a:xfrm>
              <a:off x="7879185" y="3222078"/>
              <a:ext cx="4312831" cy="3672362"/>
              <a:chOff x="6839764" y="2627167"/>
              <a:chExt cx="5352235" cy="4230832"/>
            </a:xfrm>
          </p:grpSpPr>
          <p:sp>
            <p:nvSpPr>
              <p:cNvPr id="176" name="Google Shape;176;p16"/>
              <p:cNvSpPr/>
              <p:nvPr/>
            </p:nvSpPr>
            <p:spPr>
              <a:xfrm rot="10800000">
                <a:off x="6839764" y="2627167"/>
                <a:ext cx="5350425" cy="4230832"/>
              </a:xfrm>
              <a:custGeom>
                <a:rect b="b" l="l" r="r" t="t"/>
                <a:pathLst>
                  <a:path extrusionOk="0" h="4029364" w="5350425">
                    <a:moveTo>
                      <a:pt x="4008578" y="0"/>
                    </a:moveTo>
                    <a:lnTo>
                      <a:pt x="5350425" y="0"/>
                    </a:lnTo>
                    <a:lnTo>
                      <a:pt x="0" y="4029365"/>
                    </a:lnTo>
                    <a:lnTo>
                      <a:pt x="0" y="3018831"/>
                    </a:lnTo>
                    <a:lnTo>
                      <a:pt x="4008578" y="0"/>
                    </a:lnTo>
                    <a:close/>
                  </a:path>
                </a:pathLst>
              </a:custGeom>
              <a:solidFill>
                <a:schemeClr val="lt1">
                  <a:alpha val="6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p16"/>
              <p:cNvSpPr/>
              <p:nvPr/>
            </p:nvSpPr>
            <p:spPr>
              <a:xfrm rot="10800000">
                <a:off x="8409928" y="4095197"/>
                <a:ext cx="3782071" cy="2762803"/>
              </a:xfrm>
              <a:custGeom>
                <a:rect b="b" l="l" r="r" t="t"/>
                <a:pathLst>
                  <a:path extrusionOk="0" h="2848250" w="3782071">
                    <a:moveTo>
                      <a:pt x="2440225" y="0"/>
                    </a:moveTo>
                    <a:lnTo>
                      <a:pt x="3782071" y="0"/>
                    </a:lnTo>
                    <a:lnTo>
                      <a:pt x="0" y="2848250"/>
                    </a:lnTo>
                    <a:lnTo>
                      <a:pt x="0" y="1837715"/>
                    </a:lnTo>
                    <a:lnTo>
                      <a:pt x="2440225" y="0"/>
                    </a:lnTo>
                    <a:close/>
                  </a:path>
                </a:pathLst>
              </a:custGeom>
              <a:solidFill>
                <a:schemeClr val="lt1">
                  <a:alpha val="6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8" name="Google Shape;178;p16"/>
            <p:cNvSpPr txBox="1"/>
            <p:nvPr/>
          </p:nvSpPr>
          <p:spPr>
            <a:xfrm>
              <a:off x="-170125" y="195054"/>
              <a:ext cx="121905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lt1"/>
                  </a:solidFill>
                  <a:latin typeface="Montserrat"/>
                  <a:ea typeface="Montserrat"/>
                  <a:cs typeface="Montserrat"/>
                  <a:sym typeface="Montserrat"/>
                </a:rPr>
                <a:t>Appendix</a:t>
              </a:r>
              <a:endParaRPr b="1" sz="6000">
                <a:solidFill>
                  <a:schemeClr val="lt1"/>
                </a:solidFill>
                <a:latin typeface="Montserrat"/>
                <a:ea typeface="Montserrat"/>
                <a:cs typeface="Montserrat"/>
                <a:sym typeface="Montserrat"/>
              </a:endParaRPr>
            </a:p>
          </p:txBody>
        </p:sp>
      </p:grpSp>
      <p:sp>
        <p:nvSpPr>
          <p:cNvPr id="179" name="Google Shape;179;p16"/>
          <p:cNvSpPr txBox="1"/>
          <p:nvPr/>
        </p:nvSpPr>
        <p:spPr>
          <a:xfrm>
            <a:off x="839975" y="1509825"/>
            <a:ext cx="10377300" cy="4880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Calibri"/>
              <a:buChar char="●"/>
            </a:pPr>
            <a:r>
              <a:rPr lang="en-US" u="sng">
                <a:solidFill>
                  <a:schemeClr val="lt1"/>
                </a:solidFill>
                <a:hlinkClick r:id="rId4">
                  <a:extLst>
                    <a:ext uri="{A12FA001-AC4F-418D-AE19-62706E023703}">
                      <ahyp:hlinkClr val="tx"/>
                    </a:ext>
                  </a:extLst>
                </a:hlinkClick>
              </a:rPr>
              <a:t>Coca-Cola Reports Fourth Quarter and Full Year 2020 Results :: The Coca-Cola Company (KO)</a:t>
            </a:r>
            <a:endParaRPr sz="1800">
              <a:solidFill>
                <a:schemeClr val="lt1"/>
              </a:solidFill>
              <a:latin typeface="Calibri"/>
              <a:ea typeface="Calibri"/>
              <a:cs typeface="Calibri"/>
              <a:sym typeface="Calibri"/>
            </a:endParaRPr>
          </a:p>
          <a:p>
            <a:pPr indent="-342900" lvl="0" marL="457200" rtl="0" algn="l">
              <a:lnSpc>
                <a:spcPct val="150000"/>
              </a:lnSpc>
              <a:spcBef>
                <a:spcPts val="0"/>
              </a:spcBef>
              <a:spcAft>
                <a:spcPts val="0"/>
              </a:spcAft>
              <a:buClr>
                <a:schemeClr val="lt1"/>
              </a:buClr>
              <a:buSzPts val="1800"/>
              <a:buFont typeface="Calibri"/>
              <a:buChar char="●"/>
            </a:pPr>
            <a:r>
              <a:rPr lang="en-US" u="sng">
                <a:solidFill>
                  <a:schemeClr val="lt1"/>
                </a:solidFill>
                <a:hlinkClick r:id="rId5">
                  <a:extLst>
                    <a:ext uri="{A12FA001-AC4F-418D-AE19-62706E023703}">
                      <ahyp:hlinkClr val="tx"/>
                    </a:ext>
                  </a:extLst>
                </a:hlinkClick>
              </a:rPr>
              <a:t>Ronaldo’s Coca Cola gesture followed by $4bn drop in company’s market value - The Athletic</a:t>
            </a:r>
            <a:endParaRPr sz="1800">
              <a:solidFill>
                <a:schemeClr val="lt1"/>
              </a:solidFill>
              <a:latin typeface="Calibri"/>
              <a:ea typeface="Calibri"/>
              <a:cs typeface="Calibri"/>
              <a:sym typeface="Calibri"/>
            </a:endParaRPr>
          </a:p>
          <a:p>
            <a:pPr indent="-342900" lvl="0" marL="457200" rtl="0" algn="l">
              <a:lnSpc>
                <a:spcPct val="150000"/>
              </a:lnSpc>
              <a:spcBef>
                <a:spcPts val="0"/>
              </a:spcBef>
              <a:spcAft>
                <a:spcPts val="0"/>
              </a:spcAft>
              <a:buClr>
                <a:schemeClr val="lt1"/>
              </a:buClr>
              <a:buSzPts val="1800"/>
              <a:buFont typeface="Calibri"/>
              <a:buChar char="●"/>
            </a:pPr>
            <a:r>
              <a:rPr lang="en-US" u="sng">
                <a:solidFill>
                  <a:schemeClr val="lt1"/>
                </a:solidFill>
                <a:hlinkClick r:id="rId6">
                  <a:extLst>
                    <a:ext uri="{A12FA001-AC4F-418D-AE19-62706E023703}">
                      <ahyp:hlinkClr val="tx"/>
                    </a:ext>
                  </a:extLst>
                </a:hlinkClick>
              </a:rPr>
              <a:t>Energy Drink Company Prime, Co-Founded By KSI, On Track To Hit Over $1.2B In Annual Sales In 2023 (yahoo.com)</a:t>
            </a:r>
            <a:endParaRPr sz="1800">
              <a:solidFill>
                <a:schemeClr val="lt1"/>
              </a:solidFill>
              <a:latin typeface="Calibri"/>
              <a:ea typeface="Calibri"/>
              <a:cs typeface="Calibri"/>
              <a:sym typeface="Calibri"/>
            </a:endParaRPr>
          </a:p>
          <a:p>
            <a:pPr indent="-342900" lvl="0" marL="457200" rtl="0" algn="l">
              <a:lnSpc>
                <a:spcPct val="150000"/>
              </a:lnSpc>
              <a:spcBef>
                <a:spcPts val="0"/>
              </a:spcBef>
              <a:spcAft>
                <a:spcPts val="0"/>
              </a:spcAft>
              <a:buClr>
                <a:schemeClr val="lt1"/>
              </a:buClr>
              <a:buSzPts val="1800"/>
              <a:buFont typeface="Calibri"/>
              <a:buChar char="●"/>
            </a:pPr>
            <a:r>
              <a:rPr lang="en-US" u="sng">
                <a:solidFill>
                  <a:schemeClr val="lt1"/>
                </a:solidFill>
                <a:hlinkClick r:id="rId7">
                  <a:extLst>
                    <a:ext uri="{A12FA001-AC4F-418D-AE19-62706E023703}">
                      <ahyp:hlinkClr val="tx"/>
                    </a:ext>
                  </a:extLst>
                </a:hlinkClick>
              </a:rPr>
              <a:t>Health Drinks Market - Size, Share &amp; Industry Trends (mordorintelligence.com)</a:t>
            </a:r>
            <a:endParaRPr sz="1800">
              <a:solidFill>
                <a:schemeClr val="lt1"/>
              </a:solidFill>
              <a:latin typeface="Calibri"/>
              <a:ea typeface="Calibri"/>
              <a:cs typeface="Calibri"/>
              <a:sym typeface="Calibri"/>
            </a:endParaRPr>
          </a:p>
          <a:p>
            <a:pPr indent="-342900" lvl="0" marL="457200" rtl="0" algn="l">
              <a:lnSpc>
                <a:spcPct val="150000"/>
              </a:lnSpc>
              <a:spcBef>
                <a:spcPts val="0"/>
              </a:spcBef>
              <a:spcAft>
                <a:spcPts val="0"/>
              </a:spcAft>
              <a:buClr>
                <a:schemeClr val="lt1"/>
              </a:buClr>
              <a:buSzPts val="1800"/>
              <a:buFont typeface="Calibri"/>
              <a:buChar char="●"/>
            </a:pPr>
            <a:r>
              <a:rPr lang="en-US" u="sng">
                <a:solidFill>
                  <a:schemeClr val="lt1"/>
                </a:solidFill>
                <a:hlinkClick r:id="rId8">
                  <a:extLst>
                    <a:ext uri="{A12FA001-AC4F-418D-AE19-62706E023703}">
                      <ahyp:hlinkClr val="tx"/>
                    </a:ext>
                  </a:extLst>
                </a:hlinkClick>
              </a:rPr>
              <a:t>Is Coca-Cola Bad for You? 6 Side Effects of Drinking It (eatthis.com)</a:t>
            </a:r>
            <a:endParaRPr sz="1800">
              <a:solidFill>
                <a:schemeClr val="lt1"/>
              </a:solidFill>
              <a:latin typeface="Calibri"/>
              <a:ea typeface="Calibri"/>
              <a:cs typeface="Calibri"/>
              <a:sym typeface="Calibri"/>
            </a:endParaRPr>
          </a:p>
          <a:p>
            <a:pPr indent="-349250" lvl="0" marL="457200" rtl="0" algn="l">
              <a:lnSpc>
                <a:spcPct val="150000"/>
              </a:lnSpc>
              <a:spcBef>
                <a:spcPts val="0"/>
              </a:spcBef>
              <a:spcAft>
                <a:spcPts val="0"/>
              </a:spcAft>
              <a:buClr>
                <a:schemeClr val="lt1"/>
              </a:buClr>
              <a:buSzPts val="1900"/>
              <a:buFont typeface="Calibri"/>
              <a:buChar char="●"/>
            </a:pPr>
            <a:r>
              <a:rPr lang="en-US" sz="1200" u="sng">
                <a:solidFill>
                  <a:schemeClr val="lt1"/>
                </a:solidFill>
                <a:hlinkClick r:id="rId9">
                  <a:extLst>
                    <a:ext uri="{A12FA001-AC4F-418D-AE19-62706E023703}">
                      <ahyp:hlinkClr val="tx"/>
                    </a:ext>
                  </a:extLst>
                </a:hlinkClick>
              </a:rPr>
              <a:t>Health Drink Market-Global Size, Share &amp; Industry Trends | IMR (introspectivemarketresearch.com)</a:t>
            </a:r>
            <a:endParaRPr sz="19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pic>
        <p:nvPicPr>
          <p:cNvPr id="37" name="Google Shape;37;p4"/>
          <p:cNvPicPr preferRelativeResize="0"/>
          <p:nvPr/>
        </p:nvPicPr>
        <p:blipFill>
          <a:blip r:embed="rId3">
            <a:alphaModFix/>
          </a:blip>
          <a:stretch>
            <a:fillRect/>
          </a:stretch>
        </p:blipFill>
        <p:spPr>
          <a:xfrm>
            <a:off x="5277650" y="1424563"/>
            <a:ext cx="6208426" cy="4134825"/>
          </a:xfrm>
          <a:prstGeom prst="rect">
            <a:avLst/>
          </a:prstGeom>
          <a:noFill/>
          <a:ln>
            <a:noFill/>
          </a:ln>
        </p:spPr>
      </p:pic>
      <p:grpSp>
        <p:nvGrpSpPr>
          <p:cNvPr id="38" name="Google Shape;38;p4"/>
          <p:cNvGrpSpPr/>
          <p:nvPr/>
        </p:nvGrpSpPr>
        <p:grpSpPr>
          <a:xfrm>
            <a:off x="398900" y="1289363"/>
            <a:ext cx="5801838" cy="4270000"/>
            <a:chOff x="673400" y="1047338"/>
            <a:chExt cx="5801838" cy="4270000"/>
          </a:xfrm>
        </p:grpSpPr>
        <p:sp>
          <p:nvSpPr>
            <p:cNvPr id="39" name="Google Shape;39;p4"/>
            <p:cNvSpPr txBox="1"/>
            <p:nvPr/>
          </p:nvSpPr>
          <p:spPr>
            <a:xfrm>
              <a:off x="684038" y="1047338"/>
              <a:ext cx="5791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BF2424"/>
                  </a:solidFill>
                  <a:latin typeface="Montserrat"/>
                  <a:ea typeface="Montserrat"/>
                  <a:cs typeface="Montserrat"/>
                  <a:sym typeface="Montserrat"/>
                </a:rPr>
                <a:t>Table of Contents</a:t>
              </a:r>
              <a:endParaRPr b="1" sz="4000">
                <a:solidFill>
                  <a:srgbClr val="BF2424"/>
                </a:solidFill>
                <a:latin typeface="Montserrat"/>
                <a:ea typeface="Montserrat"/>
                <a:cs typeface="Montserrat"/>
                <a:sym typeface="Montserrat"/>
              </a:endParaRPr>
            </a:p>
          </p:txBody>
        </p:sp>
        <p:sp>
          <p:nvSpPr>
            <p:cNvPr id="40" name="Google Shape;40;p4"/>
            <p:cNvSpPr txBox="1"/>
            <p:nvPr/>
          </p:nvSpPr>
          <p:spPr>
            <a:xfrm>
              <a:off x="673400" y="2208138"/>
              <a:ext cx="5791200" cy="31092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50000"/>
                </a:lnSpc>
                <a:spcBef>
                  <a:spcPts val="0"/>
                </a:spcBef>
                <a:spcAft>
                  <a:spcPts val="0"/>
                </a:spcAft>
                <a:buClr>
                  <a:srgbClr val="BF2424"/>
                </a:buClr>
                <a:buSzPts val="2400"/>
                <a:buFont typeface="Montserrat"/>
                <a:buChar char="●"/>
              </a:pPr>
              <a:r>
                <a:rPr lang="en-US" sz="2400">
                  <a:solidFill>
                    <a:srgbClr val="BF2424"/>
                  </a:solidFill>
                  <a:latin typeface="Montserrat"/>
                  <a:ea typeface="Montserrat"/>
                  <a:cs typeface="Montserrat"/>
                  <a:sym typeface="Montserrat"/>
                </a:rPr>
                <a:t>p. 3 </a:t>
              </a:r>
              <a:r>
                <a:rPr b="1" lang="en-US" sz="2400">
                  <a:solidFill>
                    <a:srgbClr val="BF2424"/>
                  </a:solidFill>
                  <a:latin typeface="Montserrat"/>
                  <a:ea typeface="Montserrat"/>
                  <a:cs typeface="Montserrat"/>
                  <a:sym typeface="Montserrat"/>
                </a:rPr>
                <a:t>Executive Summary</a:t>
              </a:r>
              <a:endParaRPr b="1" sz="2400">
                <a:solidFill>
                  <a:srgbClr val="BF2424"/>
                </a:solidFill>
                <a:latin typeface="Montserrat"/>
                <a:ea typeface="Montserrat"/>
                <a:cs typeface="Montserrat"/>
                <a:sym typeface="Montserrat"/>
              </a:endParaRPr>
            </a:p>
            <a:p>
              <a:pPr indent="-381000" lvl="0" marL="457200" marR="0" rtl="0" algn="l">
                <a:lnSpc>
                  <a:spcPct val="150000"/>
                </a:lnSpc>
                <a:spcBef>
                  <a:spcPts val="0"/>
                </a:spcBef>
                <a:spcAft>
                  <a:spcPts val="0"/>
                </a:spcAft>
                <a:buClr>
                  <a:srgbClr val="BF2424"/>
                </a:buClr>
                <a:buSzPts val="2400"/>
                <a:buFont typeface="Montserrat"/>
                <a:buChar char="●"/>
              </a:pPr>
              <a:r>
                <a:rPr lang="en-US" sz="2400">
                  <a:solidFill>
                    <a:srgbClr val="BF2424"/>
                  </a:solidFill>
                  <a:latin typeface="Montserrat"/>
                  <a:ea typeface="Montserrat"/>
                  <a:cs typeface="Montserrat"/>
                  <a:sym typeface="Montserrat"/>
                </a:rPr>
                <a:t>p. 6 </a:t>
              </a:r>
              <a:r>
                <a:rPr b="1" lang="en-US" sz="2400">
                  <a:solidFill>
                    <a:srgbClr val="BF2424"/>
                  </a:solidFill>
                  <a:latin typeface="Montserrat"/>
                  <a:ea typeface="Montserrat"/>
                  <a:cs typeface="Montserrat"/>
                  <a:sym typeface="Montserrat"/>
                </a:rPr>
                <a:t>Recommendation 1</a:t>
              </a:r>
              <a:endParaRPr b="1" sz="2400">
                <a:solidFill>
                  <a:srgbClr val="BF2424"/>
                </a:solidFill>
                <a:latin typeface="Montserrat"/>
                <a:ea typeface="Montserrat"/>
                <a:cs typeface="Montserrat"/>
                <a:sym typeface="Montserrat"/>
              </a:endParaRPr>
            </a:p>
            <a:p>
              <a:pPr indent="-381000" lvl="0" marL="457200" marR="0" rtl="0" algn="l">
                <a:lnSpc>
                  <a:spcPct val="150000"/>
                </a:lnSpc>
                <a:spcBef>
                  <a:spcPts val="0"/>
                </a:spcBef>
                <a:spcAft>
                  <a:spcPts val="0"/>
                </a:spcAft>
                <a:buClr>
                  <a:srgbClr val="BF2424"/>
                </a:buClr>
                <a:buSzPts val="2400"/>
                <a:buFont typeface="Montserrat"/>
                <a:buChar char="●"/>
              </a:pPr>
              <a:r>
                <a:rPr lang="en-US" sz="2400">
                  <a:solidFill>
                    <a:srgbClr val="BF2424"/>
                  </a:solidFill>
                  <a:latin typeface="Montserrat"/>
                  <a:ea typeface="Montserrat"/>
                  <a:cs typeface="Montserrat"/>
                  <a:sym typeface="Montserrat"/>
                </a:rPr>
                <a:t>p. 8 </a:t>
              </a:r>
              <a:r>
                <a:rPr b="1" lang="en-US" sz="2400">
                  <a:solidFill>
                    <a:srgbClr val="BF2424"/>
                  </a:solidFill>
                  <a:latin typeface="Montserrat"/>
                  <a:ea typeface="Montserrat"/>
                  <a:cs typeface="Montserrat"/>
                  <a:sym typeface="Montserrat"/>
                </a:rPr>
                <a:t>Recommendation 2</a:t>
              </a:r>
              <a:r>
                <a:rPr lang="en-US" sz="2400">
                  <a:solidFill>
                    <a:srgbClr val="BF2424"/>
                  </a:solidFill>
                  <a:latin typeface="Montserrat"/>
                  <a:ea typeface="Montserrat"/>
                  <a:cs typeface="Montserrat"/>
                  <a:sym typeface="Montserrat"/>
                </a:rPr>
                <a:t> </a:t>
              </a:r>
              <a:endParaRPr sz="2400">
                <a:solidFill>
                  <a:srgbClr val="BF2424"/>
                </a:solidFill>
                <a:latin typeface="Montserrat"/>
                <a:ea typeface="Montserrat"/>
                <a:cs typeface="Montserrat"/>
                <a:sym typeface="Montserrat"/>
              </a:endParaRPr>
            </a:p>
            <a:p>
              <a:pPr indent="-381000" lvl="0" marL="457200" marR="0" rtl="0" algn="l">
                <a:lnSpc>
                  <a:spcPct val="150000"/>
                </a:lnSpc>
                <a:spcBef>
                  <a:spcPts val="0"/>
                </a:spcBef>
                <a:spcAft>
                  <a:spcPts val="0"/>
                </a:spcAft>
                <a:buClr>
                  <a:srgbClr val="BF2424"/>
                </a:buClr>
                <a:buSzPts val="2400"/>
                <a:buFont typeface="Montserrat"/>
                <a:buChar char="●"/>
              </a:pPr>
              <a:r>
                <a:rPr lang="en-US" sz="2400">
                  <a:solidFill>
                    <a:srgbClr val="BF2424"/>
                  </a:solidFill>
                  <a:latin typeface="Montserrat"/>
                  <a:ea typeface="Montserrat"/>
                  <a:cs typeface="Montserrat"/>
                  <a:sym typeface="Montserrat"/>
                </a:rPr>
                <a:t>p. 10 </a:t>
              </a:r>
              <a:r>
                <a:rPr b="1" lang="en-US" sz="2400">
                  <a:solidFill>
                    <a:srgbClr val="BF2424"/>
                  </a:solidFill>
                  <a:latin typeface="Montserrat"/>
                  <a:ea typeface="Montserrat"/>
                  <a:cs typeface="Montserrat"/>
                  <a:sym typeface="Montserrat"/>
                </a:rPr>
                <a:t>Recommendation 3</a:t>
              </a:r>
              <a:endParaRPr b="1" sz="2400">
                <a:solidFill>
                  <a:srgbClr val="BF2424"/>
                </a:solidFill>
                <a:latin typeface="Montserrat"/>
                <a:ea typeface="Montserrat"/>
                <a:cs typeface="Montserrat"/>
                <a:sym typeface="Montserrat"/>
              </a:endParaRPr>
            </a:p>
            <a:p>
              <a:pPr indent="-381000" lvl="0" marL="457200" marR="0" rtl="0" algn="l">
                <a:lnSpc>
                  <a:spcPct val="150000"/>
                </a:lnSpc>
                <a:spcBef>
                  <a:spcPts val="0"/>
                </a:spcBef>
                <a:spcAft>
                  <a:spcPts val="0"/>
                </a:spcAft>
                <a:buClr>
                  <a:srgbClr val="BF2424"/>
                </a:buClr>
                <a:buSzPts val="2400"/>
                <a:buFont typeface="Montserrat"/>
                <a:buChar char="●"/>
              </a:pPr>
              <a:r>
                <a:rPr lang="en-US" sz="2400">
                  <a:solidFill>
                    <a:srgbClr val="BF2424"/>
                  </a:solidFill>
                  <a:latin typeface="Montserrat"/>
                  <a:ea typeface="Montserrat"/>
                  <a:cs typeface="Montserrat"/>
                  <a:sym typeface="Montserrat"/>
                </a:rPr>
                <a:t>p. 12 </a:t>
              </a:r>
              <a:r>
                <a:rPr b="1" lang="en-US" sz="2400">
                  <a:solidFill>
                    <a:srgbClr val="BF2424"/>
                  </a:solidFill>
                  <a:latin typeface="Montserrat"/>
                  <a:ea typeface="Montserrat"/>
                  <a:cs typeface="Montserrat"/>
                  <a:sym typeface="Montserrat"/>
                </a:rPr>
                <a:t>Summary</a:t>
              </a:r>
              <a:endParaRPr b="1" sz="2400">
                <a:solidFill>
                  <a:srgbClr val="BF2424"/>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600"/>
                <a:buFont typeface="Montserrat"/>
                <a:buNone/>
              </a:pPr>
              <a:r>
                <a:t/>
              </a:r>
              <a:endParaRPr sz="1600">
                <a:solidFill>
                  <a:srgbClr val="000000"/>
                </a:solidFill>
                <a:latin typeface="Montserrat"/>
                <a:ea typeface="Montserrat"/>
                <a:cs typeface="Montserrat"/>
                <a:sym typeface="Montserra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5"/>
          <p:cNvSpPr/>
          <p:nvPr/>
        </p:nvSpPr>
        <p:spPr>
          <a:xfrm>
            <a:off x="0" y="1685293"/>
            <a:ext cx="8219700" cy="40209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 name="Google Shape;46;p5"/>
          <p:cNvSpPr/>
          <p:nvPr/>
        </p:nvSpPr>
        <p:spPr>
          <a:xfrm>
            <a:off x="3972408" y="1685293"/>
            <a:ext cx="8219700" cy="40209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 name="Google Shape;47;p5"/>
          <p:cNvSpPr txBox="1"/>
          <p:nvPr/>
        </p:nvSpPr>
        <p:spPr>
          <a:xfrm>
            <a:off x="4369826" y="1064152"/>
            <a:ext cx="7424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lt1"/>
              </a:buClr>
              <a:buSzPts val="1600"/>
              <a:buFont typeface="Montserrat"/>
              <a:buNone/>
            </a:pPr>
            <a:r>
              <a:rPr lang="en-US" sz="1600">
                <a:solidFill>
                  <a:schemeClr val="lt1"/>
                </a:solidFill>
                <a:latin typeface="Montserrat"/>
                <a:ea typeface="Montserrat"/>
                <a:cs typeface="Montserrat"/>
                <a:sym typeface="Montserrat"/>
              </a:rPr>
              <a:t>text </a:t>
            </a:r>
            <a:endParaRPr/>
          </a:p>
        </p:txBody>
      </p:sp>
      <p:sp>
        <p:nvSpPr>
          <p:cNvPr id="48" name="Google Shape;48;p5"/>
          <p:cNvSpPr txBox="1"/>
          <p:nvPr/>
        </p:nvSpPr>
        <p:spPr>
          <a:xfrm>
            <a:off x="637950" y="1978500"/>
            <a:ext cx="3253500" cy="34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400" u="sng">
                <a:solidFill>
                  <a:schemeClr val="lt1"/>
                </a:solidFill>
                <a:latin typeface="Montserrat"/>
                <a:ea typeface="Montserrat"/>
                <a:cs typeface="Montserrat"/>
                <a:sym typeface="Montserrat"/>
              </a:rPr>
              <a:t>Act 1</a:t>
            </a:r>
            <a:endParaRPr b="1" sz="2400" u="sng">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b="1" sz="1300" u="sng">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US" sz="1300">
                <a:solidFill>
                  <a:schemeClr val="lt1"/>
                </a:solidFill>
                <a:latin typeface="Montserrat"/>
                <a:ea typeface="Montserrat"/>
                <a:cs typeface="Montserrat"/>
                <a:sym typeface="Montserrat"/>
              </a:rPr>
              <a:t>Coca-Cola has built its sugary product reputation through beverages</a:t>
            </a:r>
            <a:r>
              <a:rPr lang="en-US" sz="1300">
                <a:solidFill>
                  <a:schemeClr val="lt1"/>
                </a:solidFill>
                <a:latin typeface="Montserrat"/>
                <a:ea typeface="Montserrat"/>
                <a:cs typeface="Montserrat"/>
                <a:sym typeface="Montserrat"/>
              </a:rPr>
              <a:t> </a:t>
            </a:r>
            <a:r>
              <a:rPr b="1" lang="en-US" sz="1300">
                <a:solidFill>
                  <a:schemeClr val="lt1"/>
                </a:solidFill>
                <a:latin typeface="Montserrat"/>
                <a:ea typeface="Montserrat"/>
                <a:cs typeface="Montserrat"/>
                <a:sym typeface="Montserrat"/>
              </a:rPr>
              <a:t>known for their high sugar content and satisfying taste. </a:t>
            </a:r>
            <a:endParaRPr sz="1600">
              <a:solidFill>
                <a:schemeClr val="dk1"/>
              </a:solidFill>
              <a:latin typeface="Calibri"/>
              <a:ea typeface="Calibri"/>
              <a:cs typeface="Calibri"/>
              <a:sym typeface="Calibri"/>
            </a:endParaRPr>
          </a:p>
        </p:txBody>
      </p:sp>
      <p:sp>
        <p:nvSpPr>
          <p:cNvPr id="49" name="Google Shape;49;p5"/>
          <p:cNvSpPr txBox="1"/>
          <p:nvPr/>
        </p:nvSpPr>
        <p:spPr>
          <a:xfrm>
            <a:off x="4508200" y="2030825"/>
            <a:ext cx="3360000" cy="349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400" u="sng">
                <a:solidFill>
                  <a:schemeClr val="lt1"/>
                </a:solidFill>
                <a:latin typeface="Montserrat"/>
                <a:ea typeface="Montserrat"/>
                <a:cs typeface="Montserrat"/>
                <a:sym typeface="Montserrat"/>
              </a:rPr>
              <a:t>Act 2</a:t>
            </a:r>
            <a:endParaRPr b="1" sz="2400" u="sng">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b="1" sz="1300" u="sng">
              <a:solidFill>
                <a:schemeClr val="lt1"/>
              </a:solidFill>
              <a:latin typeface="Montserrat"/>
              <a:ea typeface="Montserrat"/>
              <a:cs typeface="Montserrat"/>
              <a:sym typeface="Montserrat"/>
            </a:endParaRPr>
          </a:p>
          <a:p>
            <a:pPr indent="0" lvl="0" marL="0" rtl="0" algn="l">
              <a:spcBef>
                <a:spcPts val="0"/>
              </a:spcBef>
              <a:spcAft>
                <a:spcPts val="0"/>
              </a:spcAft>
              <a:buNone/>
            </a:pPr>
            <a:r>
              <a:rPr b="1" lang="en-US" sz="1300">
                <a:solidFill>
                  <a:schemeClr val="lt1"/>
                </a:solidFill>
                <a:latin typeface="Montserrat"/>
                <a:ea typeface="Montserrat"/>
                <a:cs typeface="Montserrat"/>
                <a:sym typeface="Montserrat"/>
              </a:rPr>
              <a:t>The Health Drinks Market size is expected to grow from USD 344.36 billion in 2023 to USD 408.80 billion </a:t>
            </a:r>
            <a:r>
              <a:rPr lang="en-US" sz="1300">
                <a:solidFill>
                  <a:schemeClr val="lt1"/>
                </a:solidFill>
                <a:latin typeface="Montserrat"/>
                <a:ea typeface="Montserrat"/>
                <a:cs typeface="Montserrat"/>
                <a:sym typeface="Montserrat"/>
              </a:rPr>
              <a:t>by 2028, at a CAGR of 3.49% during the forecast period (2023-2028) </a:t>
            </a:r>
            <a:endParaRPr b="1" sz="2500" u="sng">
              <a:solidFill>
                <a:schemeClr val="dk1"/>
              </a:solidFill>
              <a:latin typeface="Calibri"/>
              <a:ea typeface="Calibri"/>
              <a:cs typeface="Calibri"/>
              <a:sym typeface="Calibri"/>
            </a:endParaRPr>
          </a:p>
        </p:txBody>
      </p:sp>
      <p:sp>
        <p:nvSpPr>
          <p:cNvPr id="50" name="Google Shape;50;p5"/>
          <p:cNvSpPr txBox="1"/>
          <p:nvPr/>
        </p:nvSpPr>
        <p:spPr>
          <a:xfrm>
            <a:off x="8484950" y="2062625"/>
            <a:ext cx="3338700" cy="34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400" u="sng">
                <a:solidFill>
                  <a:schemeClr val="lt1"/>
                </a:solidFill>
                <a:latin typeface="Montserrat"/>
                <a:ea typeface="Montserrat"/>
                <a:cs typeface="Montserrat"/>
                <a:sym typeface="Montserrat"/>
              </a:rPr>
              <a:t>Act 3</a:t>
            </a:r>
            <a:endParaRPr b="1" sz="2400" u="sng">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b="1" sz="1300" u="sng">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US" sz="1300">
                <a:solidFill>
                  <a:schemeClr val="lt1"/>
                </a:solidFill>
                <a:latin typeface="Montserrat"/>
                <a:ea typeface="Montserrat"/>
                <a:cs typeface="Montserrat"/>
                <a:sym typeface="Montserrat"/>
              </a:rPr>
              <a:t>Expanding its healthy drink offerings allows Coca-Cola to tap into the health-conscious consumer market </a:t>
            </a:r>
            <a:endParaRPr b="1" sz="2500" u="sng">
              <a:solidFill>
                <a:schemeClr val="dk1"/>
              </a:solidFill>
              <a:latin typeface="Calibri"/>
              <a:ea typeface="Calibri"/>
              <a:cs typeface="Calibri"/>
              <a:sym typeface="Calibri"/>
            </a:endParaRPr>
          </a:p>
        </p:txBody>
      </p:sp>
      <p:sp>
        <p:nvSpPr>
          <p:cNvPr id="51" name="Google Shape;51;p5"/>
          <p:cNvSpPr txBox="1"/>
          <p:nvPr/>
        </p:nvSpPr>
        <p:spPr>
          <a:xfrm>
            <a:off x="637950" y="512050"/>
            <a:ext cx="10427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chemeClr val="dk1"/>
                </a:solidFill>
                <a:latin typeface="Montserrat"/>
                <a:ea typeface="Montserrat"/>
                <a:cs typeface="Montserrat"/>
                <a:sym typeface="Montserrat"/>
              </a:rPr>
              <a:t>Executive Summary </a:t>
            </a:r>
            <a:endParaRPr b="1" sz="40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US" sz="2000">
                <a:solidFill>
                  <a:schemeClr val="dk1"/>
                </a:solidFill>
                <a:latin typeface="Montserrat"/>
                <a:ea typeface="Montserrat"/>
                <a:cs typeface="Montserrat"/>
                <a:sym typeface="Montserrat"/>
              </a:rPr>
              <a:t>Expanding Healthy Products and Tap Into New Markets</a:t>
            </a:r>
            <a:endParaRPr b="1" sz="2000">
              <a:solidFill>
                <a:schemeClr val="dk1"/>
              </a:solidFill>
              <a:latin typeface="Montserrat"/>
              <a:ea typeface="Montserrat"/>
              <a:cs typeface="Montserrat"/>
              <a:sym typeface="Montserrat"/>
            </a:endParaRPr>
          </a:p>
        </p:txBody>
      </p:sp>
      <p:pic>
        <p:nvPicPr>
          <p:cNvPr id="52" name="Google Shape;52;p5"/>
          <p:cNvPicPr preferRelativeResize="0"/>
          <p:nvPr/>
        </p:nvPicPr>
        <p:blipFill>
          <a:blip r:embed="rId3">
            <a:alphaModFix/>
          </a:blip>
          <a:stretch>
            <a:fillRect/>
          </a:stretch>
        </p:blipFill>
        <p:spPr>
          <a:xfrm>
            <a:off x="4508200" y="3996076"/>
            <a:ext cx="3498375" cy="24229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grpSp>
        <p:nvGrpSpPr>
          <p:cNvPr id="57" name="Google Shape;57;p6"/>
          <p:cNvGrpSpPr/>
          <p:nvPr/>
        </p:nvGrpSpPr>
        <p:grpSpPr>
          <a:xfrm>
            <a:off x="831883" y="316800"/>
            <a:ext cx="10513200" cy="2197280"/>
            <a:chOff x="1257766" y="662953"/>
            <a:chExt cx="10513200" cy="2197280"/>
          </a:xfrm>
        </p:grpSpPr>
        <p:sp>
          <p:nvSpPr>
            <p:cNvPr id="58" name="Google Shape;58;p6"/>
            <p:cNvSpPr txBox="1"/>
            <p:nvPr/>
          </p:nvSpPr>
          <p:spPr>
            <a:xfrm>
              <a:off x="5276850" y="2552433"/>
              <a:ext cx="4495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262626"/>
                </a:buClr>
                <a:buSzPts val="1800"/>
                <a:buFont typeface="Montserrat"/>
                <a:buNone/>
              </a:pPr>
              <a:r>
                <a:t/>
              </a:r>
              <a:endParaRPr/>
            </a:p>
          </p:txBody>
        </p:sp>
        <p:sp>
          <p:nvSpPr>
            <p:cNvPr id="59" name="Google Shape;59;p6"/>
            <p:cNvSpPr txBox="1"/>
            <p:nvPr/>
          </p:nvSpPr>
          <p:spPr>
            <a:xfrm>
              <a:off x="1257766" y="662953"/>
              <a:ext cx="105132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2"/>
                  </a:solidFill>
                  <a:latin typeface="Montserrat"/>
                  <a:ea typeface="Montserrat"/>
                  <a:cs typeface="Montserrat"/>
                  <a:sym typeface="Montserrat"/>
                </a:rPr>
                <a:t>The market size for healthy drinks is expected to grow </a:t>
              </a:r>
              <a:endParaRPr b="1" sz="3200">
                <a:solidFill>
                  <a:schemeClr val="lt2"/>
                </a:solidFill>
                <a:latin typeface="Montserrat"/>
                <a:ea typeface="Montserrat"/>
                <a:cs typeface="Montserrat"/>
                <a:sym typeface="Montserrat"/>
              </a:endParaRPr>
            </a:p>
          </p:txBody>
        </p:sp>
      </p:grpSp>
      <p:pic>
        <p:nvPicPr>
          <p:cNvPr descr="A hand holding a bottle of soda&#10;&#10;Description automatically generated" id="60" name="Google Shape;60;p6"/>
          <p:cNvPicPr preferRelativeResize="0"/>
          <p:nvPr/>
        </p:nvPicPr>
        <p:blipFill rotWithShape="1">
          <a:blip r:embed="rId3">
            <a:alphaModFix/>
          </a:blip>
          <a:srcRect b="0" l="0" r="0" t="0"/>
          <a:stretch/>
        </p:blipFill>
        <p:spPr>
          <a:xfrm>
            <a:off x="9216290" y="1924050"/>
            <a:ext cx="2975711" cy="4933951"/>
          </a:xfrm>
          <a:prstGeom prst="rect">
            <a:avLst/>
          </a:prstGeom>
          <a:noFill/>
          <a:ln>
            <a:noFill/>
          </a:ln>
        </p:spPr>
      </p:pic>
      <p:sp>
        <p:nvSpPr>
          <p:cNvPr id="61" name="Google Shape;61;p6"/>
          <p:cNvSpPr/>
          <p:nvPr/>
        </p:nvSpPr>
        <p:spPr>
          <a:xfrm rot="-5400000">
            <a:off x="168711" y="2549151"/>
            <a:ext cx="4140138" cy="4477560"/>
          </a:xfrm>
          <a:custGeom>
            <a:rect b="b" l="l" r="r" t="t"/>
            <a:pathLst>
              <a:path extrusionOk="0" h="4400550" w="4019551">
                <a:moveTo>
                  <a:pt x="4019551" y="0"/>
                </a:moveTo>
                <a:lnTo>
                  <a:pt x="4019551" y="3495657"/>
                </a:lnTo>
                <a:cubicBezTo>
                  <a:pt x="4019551" y="3995416"/>
                  <a:pt x="3614417" y="4400550"/>
                  <a:pt x="3114658" y="4400550"/>
                </a:cubicBezTo>
                <a:lnTo>
                  <a:pt x="0" y="4400550"/>
                </a:lnTo>
                <a:lnTo>
                  <a:pt x="0" y="0"/>
                </a:lnTo>
                <a:lnTo>
                  <a:pt x="401955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2" name="Google Shape;62;p6"/>
          <p:cNvPicPr preferRelativeResize="0"/>
          <p:nvPr/>
        </p:nvPicPr>
        <p:blipFill rotWithShape="1">
          <a:blip r:embed="rId4">
            <a:alphaModFix/>
          </a:blip>
          <a:srcRect b="28900" l="23148" r="37549" t="33330"/>
          <a:stretch/>
        </p:blipFill>
        <p:spPr>
          <a:xfrm>
            <a:off x="831875" y="1637425"/>
            <a:ext cx="7865549" cy="5038899"/>
          </a:xfrm>
          <a:prstGeom prst="rect">
            <a:avLst/>
          </a:prstGeom>
          <a:noFill/>
          <a:ln>
            <a:noFill/>
          </a:ln>
        </p:spPr>
      </p:pic>
      <p:sp>
        <p:nvSpPr>
          <p:cNvPr id="63" name="Google Shape;63;p6"/>
          <p:cNvSpPr txBox="1"/>
          <p:nvPr/>
        </p:nvSpPr>
        <p:spPr>
          <a:xfrm>
            <a:off x="2721925" y="2514075"/>
            <a:ext cx="3200400" cy="7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18.6% increase from 2023 to 2028</a:t>
            </a:r>
            <a:endParaRPr sz="2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grpSp>
        <p:nvGrpSpPr>
          <p:cNvPr id="68" name="Google Shape;68;p7"/>
          <p:cNvGrpSpPr/>
          <p:nvPr/>
        </p:nvGrpSpPr>
        <p:grpSpPr>
          <a:xfrm>
            <a:off x="630873" y="-1"/>
            <a:ext cx="11561130" cy="6858001"/>
            <a:chOff x="629723" y="-1"/>
            <a:chExt cx="11561130" cy="6858001"/>
          </a:xfrm>
        </p:grpSpPr>
        <p:sp>
          <p:nvSpPr>
            <p:cNvPr id="69" name="Google Shape;69;p7"/>
            <p:cNvSpPr/>
            <p:nvPr/>
          </p:nvSpPr>
          <p:spPr>
            <a:xfrm>
              <a:off x="7957343" y="-1"/>
              <a:ext cx="4233510" cy="6858001"/>
            </a:xfrm>
            <a:custGeom>
              <a:rect b="b" l="l" r="r" t="t"/>
              <a:pathLst>
                <a:path extrusionOk="0" h="6858001" w="4387057">
                  <a:moveTo>
                    <a:pt x="2172809" y="0"/>
                  </a:moveTo>
                  <a:lnTo>
                    <a:pt x="4387057" y="0"/>
                  </a:lnTo>
                  <a:lnTo>
                    <a:pt x="4387057" y="6858001"/>
                  </a:lnTo>
                  <a:lnTo>
                    <a:pt x="2172809" y="6858001"/>
                  </a:lnTo>
                  <a:cubicBezTo>
                    <a:pt x="972800" y="6858001"/>
                    <a:pt x="0" y="5885201"/>
                    <a:pt x="0" y="4685192"/>
                  </a:cubicBezTo>
                  <a:lnTo>
                    <a:pt x="0" y="2172809"/>
                  </a:lnTo>
                  <a:cubicBezTo>
                    <a:pt x="0" y="972800"/>
                    <a:pt x="972800" y="0"/>
                    <a:pt x="2172809" y="0"/>
                  </a:cubicBezTo>
                  <a:close/>
                </a:path>
              </a:pathLst>
            </a:custGeom>
            <a:solidFill>
              <a:srgbClr val="BF24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A group of soda bottles&#10;&#10;Description automatically generated" id="70" name="Google Shape;70;p7"/>
            <p:cNvPicPr preferRelativeResize="0"/>
            <p:nvPr/>
          </p:nvPicPr>
          <p:blipFill rotWithShape="1">
            <a:blip r:embed="rId3">
              <a:alphaModFix/>
            </a:blip>
            <a:srcRect b="0" l="0" r="0" t="0"/>
            <a:stretch/>
          </p:blipFill>
          <p:spPr>
            <a:xfrm>
              <a:off x="7845914" y="924991"/>
              <a:ext cx="4245278" cy="5281325"/>
            </a:xfrm>
            <a:prstGeom prst="rect">
              <a:avLst/>
            </a:prstGeom>
            <a:noFill/>
            <a:ln>
              <a:noFill/>
            </a:ln>
          </p:spPr>
        </p:pic>
        <p:grpSp>
          <p:nvGrpSpPr>
            <p:cNvPr id="71" name="Google Shape;71;p7"/>
            <p:cNvGrpSpPr/>
            <p:nvPr/>
          </p:nvGrpSpPr>
          <p:grpSpPr>
            <a:xfrm>
              <a:off x="629723" y="925533"/>
              <a:ext cx="6168510" cy="4605504"/>
              <a:chOff x="629723" y="821422"/>
              <a:chExt cx="6168510" cy="4605504"/>
            </a:xfrm>
          </p:grpSpPr>
          <p:sp>
            <p:nvSpPr>
              <p:cNvPr id="72" name="Google Shape;72;p7"/>
              <p:cNvSpPr txBox="1"/>
              <p:nvPr/>
            </p:nvSpPr>
            <p:spPr>
              <a:xfrm>
                <a:off x="629723" y="882909"/>
                <a:ext cx="5791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3200">
                  <a:solidFill>
                    <a:srgbClr val="BF2424"/>
                  </a:solidFill>
                  <a:latin typeface="Montserrat"/>
                  <a:ea typeface="Montserrat"/>
                  <a:cs typeface="Montserrat"/>
                  <a:sym typeface="Montserrat"/>
                </a:endParaRPr>
              </a:p>
            </p:txBody>
          </p:sp>
          <p:grpSp>
            <p:nvGrpSpPr>
              <p:cNvPr id="73" name="Google Shape;73;p7"/>
              <p:cNvGrpSpPr/>
              <p:nvPr/>
            </p:nvGrpSpPr>
            <p:grpSpPr>
              <a:xfrm>
                <a:off x="629733" y="821422"/>
                <a:ext cx="6168500" cy="4605504"/>
                <a:chOff x="648783" y="823433"/>
                <a:chExt cx="6168500" cy="4605504"/>
              </a:xfrm>
            </p:grpSpPr>
            <p:sp>
              <p:nvSpPr>
                <p:cNvPr id="74" name="Google Shape;74;p7"/>
                <p:cNvSpPr txBox="1"/>
                <p:nvPr/>
              </p:nvSpPr>
              <p:spPr>
                <a:xfrm>
                  <a:off x="648783" y="823433"/>
                  <a:ext cx="6096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4000">
                      <a:solidFill>
                        <a:srgbClr val="C61B12"/>
                      </a:solidFill>
                      <a:latin typeface="Montserrat"/>
                      <a:ea typeface="Montserrat"/>
                      <a:cs typeface="Montserrat"/>
                      <a:sym typeface="Montserrat"/>
                    </a:rPr>
                    <a:t>Recommendations </a:t>
                  </a:r>
                  <a:endParaRPr b="1" sz="4000">
                    <a:solidFill>
                      <a:srgbClr val="C61B12"/>
                    </a:solidFill>
                    <a:latin typeface="Montserrat"/>
                    <a:ea typeface="Montserrat"/>
                    <a:cs typeface="Montserrat"/>
                    <a:sym typeface="Montserrat"/>
                  </a:endParaRPr>
                </a:p>
              </p:txBody>
            </p:sp>
            <p:sp>
              <p:nvSpPr>
                <p:cNvPr id="75" name="Google Shape;75;p7"/>
                <p:cNvSpPr txBox="1"/>
                <p:nvPr/>
              </p:nvSpPr>
              <p:spPr>
                <a:xfrm>
                  <a:off x="721283" y="1965737"/>
                  <a:ext cx="6096000" cy="34632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rgbClr val="BF2424"/>
                    </a:buClr>
                    <a:buSzPts val="2000"/>
                    <a:buFont typeface="Montserrat"/>
                    <a:buAutoNum type="arabicPeriod"/>
                  </a:pPr>
                  <a:r>
                    <a:rPr b="1" lang="en-US" sz="2000">
                      <a:solidFill>
                        <a:srgbClr val="BF2424"/>
                      </a:solidFill>
                      <a:latin typeface="Montserrat"/>
                      <a:ea typeface="Montserrat"/>
                      <a:cs typeface="Montserrat"/>
                      <a:sym typeface="Montserrat"/>
                    </a:rPr>
                    <a:t>Expand the Menu of Different Healthy Products to Reach New Customers</a:t>
                  </a:r>
                  <a:endParaRPr b="1" sz="2000">
                    <a:solidFill>
                      <a:srgbClr val="BF2424"/>
                    </a:solidFill>
                    <a:latin typeface="Montserrat"/>
                    <a:ea typeface="Montserrat"/>
                    <a:cs typeface="Montserrat"/>
                    <a:sym typeface="Montserrat"/>
                  </a:endParaRPr>
                </a:p>
                <a:p>
                  <a:pPr indent="0" lvl="0" marL="0" rtl="0" algn="l">
                    <a:spcBef>
                      <a:spcPts val="0"/>
                    </a:spcBef>
                    <a:spcAft>
                      <a:spcPts val="0"/>
                    </a:spcAft>
                    <a:buNone/>
                  </a:pPr>
                  <a:r>
                    <a:t/>
                  </a:r>
                  <a:endParaRPr b="1" sz="2000">
                    <a:solidFill>
                      <a:srgbClr val="BF2424"/>
                    </a:solidFill>
                    <a:latin typeface="Montserrat"/>
                    <a:ea typeface="Montserrat"/>
                    <a:cs typeface="Montserrat"/>
                    <a:sym typeface="Montserrat"/>
                  </a:endParaRPr>
                </a:p>
                <a:p>
                  <a:pPr indent="0" lvl="0" marL="0" rtl="0" algn="l">
                    <a:spcBef>
                      <a:spcPts val="0"/>
                    </a:spcBef>
                    <a:spcAft>
                      <a:spcPts val="0"/>
                    </a:spcAft>
                    <a:buNone/>
                  </a:pPr>
                  <a:r>
                    <a:t/>
                  </a:r>
                  <a:endParaRPr b="1" sz="2000">
                    <a:solidFill>
                      <a:srgbClr val="BF2424"/>
                    </a:solidFill>
                    <a:latin typeface="Montserrat"/>
                    <a:ea typeface="Montserrat"/>
                    <a:cs typeface="Montserrat"/>
                    <a:sym typeface="Montserrat"/>
                  </a:endParaRPr>
                </a:p>
                <a:p>
                  <a:pPr indent="-355600" lvl="0" marL="457200" rtl="0" algn="l">
                    <a:spcBef>
                      <a:spcPts val="0"/>
                    </a:spcBef>
                    <a:spcAft>
                      <a:spcPts val="0"/>
                    </a:spcAft>
                    <a:buClr>
                      <a:srgbClr val="BF2424"/>
                    </a:buClr>
                    <a:buSzPts val="2000"/>
                    <a:buFont typeface="Montserrat"/>
                    <a:buAutoNum type="arabicPeriod"/>
                  </a:pPr>
                  <a:r>
                    <a:rPr b="1" lang="en-US" sz="2000">
                      <a:solidFill>
                        <a:srgbClr val="BF2424"/>
                      </a:solidFill>
                      <a:latin typeface="Montserrat"/>
                      <a:ea typeface="Montserrat"/>
                      <a:cs typeface="Montserrat"/>
                      <a:sym typeface="Montserrat"/>
                    </a:rPr>
                    <a:t>Partner with Leading Health Organizations</a:t>
                  </a:r>
                  <a:endParaRPr b="1" sz="2000">
                    <a:solidFill>
                      <a:srgbClr val="BF2424"/>
                    </a:solidFill>
                    <a:latin typeface="Montserrat"/>
                    <a:ea typeface="Montserrat"/>
                    <a:cs typeface="Montserrat"/>
                    <a:sym typeface="Montserrat"/>
                  </a:endParaRPr>
                </a:p>
                <a:p>
                  <a:pPr indent="0" lvl="0" marL="0" rtl="0" algn="l">
                    <a:spcBef>
                      <a:spcPts val="0"/>
                    </a:spcBef>
                    <a:spcAft>
                      <a:spcPts val="0"/>
                    </a:spcAft>
                    <a:buNone/>
                  </a:pPr>
                  <a:r>
                    <a:t/>
                  </a:r>
                  <a:endParaRPr b="1" sz="2000">
                    <a:solidFill>
                      <a:srgbClr val="BF2424"/>
                    </a:solidFill>
                    <a:latin typeface="Montserrat"/>
                    <a:ea typeface="Montserrat"/>
                    <a:cs typeface="Montserrat"/>
                    <a:sym typeface="Montserrat"/>
                  </a:endParaRPr>
                </a:p>
                <a:p>
                  <a:pPr indent="0" lvl="0" marL="0" rtl="0" algn="l">
                    <a:spcBef>
                      <a:spcPts val="0"/>
                    </a:spcBef>
                    <a:spcAft>
                      <a:spcPts val="0"/>
                    </a:spcAft>
                    <a:buNone/>
                  </a:pPr>
                  <a:r>
                    <a:t/>
                  </a:r>
                  <a:endParaRPr b="1" sz="2000">
                    <a:solidFill>
                      <a:srgbClr val="BF2424"/>
                    </a:solidFill>
                    <a:latin typeface="Montserrat"/>
                    <a:ea typeface="Montserrat"/>
                    <a:cs typeface="Montserrat"/>
                    <a:sym typeface="Montserrat"/>
                  </a:endParaRPr>
                </a:p>
                <a:p>
                  <a:pPr indent="-355600" lvl="0" marL="457200" rtl="0" algn="l">
                    <a:spcBef>
                      <a:spcPts val="0"/>
                    </a:spcBef>
                    <a:spcAft>
                      <a:spcPts val="0"/>
                    </a:spcAft>
                    <a:buClr>
                      <a:srgbClr val="BF2424"/>
                    </a:buClr>
                    <a:buSzPts val="2000"/>
                    <a:buFont typeface="Montserrat"/>
                    <a:buAutoNum type="arabicPeriod"/>
                  </a:pPr>
                  <a:r>
                    <a:rPr b="1" lang="en-US" sz="2000">
                      <a:solidFill>
                        <a:srgbClr val="BF2424"/>
                      </a:solidFill>
                      <a:latin typeface="Montserrat"/>
                      <a:ea typeface="Montserrat"/>
                      <a:cs typeface="Montserrat"/>
                      <a:sym typeface="Montserrat"/>
                    </a:rPr>
                    <a:t>Acquire Athletes and Sports Teams to     Sponsor Healthy Products</a:t>
                  </a:r>
                  <a:endParaRPr b="1" sz="2000">
                    <a:solidFill>
                      <a:srgbClr val="BF2424"/>
                    </a:solidFill>
                    <a:latin typeface="Montserrat"/>
                    <a:ea typeface="Montserrat"/>
                    <a:cs typeface="Montserrat"/>
                    <a:sym typeface="Montserrat"/>
                  </a:endParaRPr>
                </a:p>
                <a:p>
                  <a:pPr indent="0" lvl="0" marL="0" rtl="0" algn="l">
                    <a:spcBef>
                      <a:spcPts val="0"/>
                    </a:spcBef>
                    <a:spcAft>
                      <a:spcPts val="0"/>
                    </a:spcAft>
                    <a:buNone/>
                  </a:pPr>
                  <a:r>
                    <a:t/>
                  </a:r>
                  <a:endParaRPr b="1" sz="1900">
                    <a:solidFill>
                      <a:srgbClr val="BF2424"/>
                    </a:solidFill>
                    <a:latin typeface="Montserrat"/>
                    <a:ea typeface="Montserrat"/>
                    <a:cs typeface="Montserrat"/>
                    <a:sym typeface="Montserrat"/>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grpSp>
        <p:nvGrpSpPr>
          <p:cNvPr id="80" name="Google Shape;80;p8"/>
          <p:cNvGrpSpPr/>
          <p:nvPr/>
        </p:nvGrpSpPr>
        <p:grpSpPr>
          <a:xfrm>
            <a:off x="0" y="546725"/>
            <a:ext cx="12192000" cy="5677538"/>
            <a:chOff x="0" y="-60063"/>
            <a:chExt cx="12192000" cy="5677538"/>
          </a:xfrm>
        </p:grpSpPr>
        <p:sp>
          <p:nvSpPr>
            <p:cNvPr id="81" name="Google Shape;81;p8"/>
            <p:cNvSpPr txBox="1"/>
            <p:nvPr/>
          </p:nvSpPr>
          <p:spPr>
            <a:xfrm>
              <a:off x="337200" y="-60063"/>
              <a:ext cx="11830500" cy="1200600"/>
            </a:xfrm>
            <a:prstGeom prst="rect">
              <a:avLst/>
            </a:prstGeom>
            <a:noFill/>
            <a:ln>
              <a:noFill/>
            </a:ln>
          </p:spPr>
          <p:txBody>
            <a:bodyPr anchorCtr="0" anchor="t" bIns="45700" lIns="91425" spcFirstLastPara="1" rIns="91425" wrap="square" tIns="45700">
              <a:spAutoFit/>
            </a:bodyPr>
            <a:lstStyle/>
            <a:p>
              <a:pPr indent="-457200" lvl="0" marL="457200" marR="0" rtl="0" algn="ctr">
                <a:spcBef>
                  <a:spcPts val="0"/>
                </a:spcBef>
                <a:spcAft>
                  <a:spcPts val="0"/>
                </a:spcAft>
                <a:buClr>
                  <a:srgbClr val="BF2424"/>
                </a:buClr>
                <a:buSzPts val="3600"/>
                <a:buFont typeface="Montserrat"/>
                <a:buAutoNum type="arabicPeriod"/>
              </a:pPr>
              <a:r>
                <a:rPr b="1" lang="en-US" sz="3600">
                  <a:solidFill>
                    <a:srgbClr val="BF2424"/>
                  </a:solidFill>
                  <a:latin typeface="Montserrat"/>
                  <a:ea typeface="Montserrat"/>
                  <a:cs typeface="Montserrat"/>
                  <a:sym typeface="Montserrat"/>
                </a:rPr>
                <a:t>Expand the Menu of Different Healthy  Products to Reach New Customers</a:t>
              </a:r>
              <a:endParaRPr b="1" sz="3600">
                <a:solidFill>
                  <a:srgbClr val="BF2424"/>
                </a:solidFill>
                <a:latin typeface="Montserrat"/>
                <a:ea typeface="Montserrat"/>
                <a:cs typeface="Montserrat"/>
                <a:sym typeface="Montserrat"/>
              </a:endParaRPr>
            </a:p>
          </p:txBody>
        </p:sp>
        <p:sp>
          <p:nvSpPr>
            <p:cNvPr id="82" name="Google Shape;82;p8"/>
            <p:cNvSpPr txBox="1"/>
            <p:nvPr/>
          </p:nvSpPr>
          <p:spPr>
            <a:xfrm>
              <a:off x="180728" y="5278775"/>
              <a:ext cx="118305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600"/>
                <a:buFont typeface="Montserrat"/>
                <a:buNone/>
              </a:pPr>
              <a:r>
                <a:rPr lang="en-US" sz="1600">
                  <a:solidFill>
                    <a:srgbClr val="000000"/>
                  </a:solidFill>
                  <a:latin typeface="Montserrat"/>
                  <a:ea typeface="Montserrat"/>
                  <a:cs typeface="Montserrat"/>
                  <a:sym typeface="Montserrat"/>
                </a:rPr>
                <a:t> </a:t>
              </a:r>
              <a:endParaRPr/>
            </a:p>
          </p:txBody>
        </p:sp>
        <p:grpSp>
          <p:nvGrpSpPr>
            <p:cNvPr id="83" name="Google Shape;83;p8"/>
            <p:cNvGrpSpPr/>
            <p:nvPr/>
          </p:nvGrpSpPr>
          <p:grpSpPr>
            <a:xfrm>
              <a:off x="0" y="925137"/>
              <a:ext cx="12192000" cy="4577460"/>
              <a:chOff x="0" y="925137"/>
              <a:chExt cx="12192000" cy="4577460"/>
            </a:xfrm>
          </p:grpSpPr>
          <p:grpSp>
            <p:nvGrpSpPr>
              <p:cNvPr id="84" name="Google Shape;84;p8"/>
              <p:cNvGrpSpPr/>
              <p:nvPr/>
            </p:nvGrpSpPr>
            <p:grpSpPr>
              <a:xfrm>
                <a:off x="0" y="1576234"/>
                <a:ext cx="12192000" cy="3534591"/>
                <a:chOff x="0" y="1576234"/>
                <a:chExt cx="12192000" cy="3534591"/>
              </a:xfrm>
            </p:grpSpPr>
            <p:sp>
              <p:nvSpPr>
                <p:cNvPr id="85" name="Google Shape;85;p8"/>
                <p:cNvSpPr/>
                <p:nvPr/>
              </p:nvSpPr>
              <p:spPr>
                <a:xfrm>
                  <a:off x="0" y="2906686"/>
                  <a:ext cx="12192000" cy="922500"/>
                </a:xfrm>
                <a:prstGeom prst="rect">
                  <a:avLst/>
                </a:prstGeom>
                <a:solidFill>
                  <a:srgbClr val="F6CECE">
                    <a:alpha val="388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A red bottle of soda&#10;&#10;Description automatically generated" id="86" name="Google Shape;86;p8"/>
                <p:cNvPicPr preferRelativeResize="0"/>
                <p:nvPr/>
              </p:nvPicPr>
              <p:blipFill rotWithShape="1">
                <a:blip r:embed="rId3">
                  <a:alphaModFix/>
                </a:blip>
                <a:srcRect b="0" l="0" r="0" t="0"/>
                <a:stretch/>
              </p:blipFill>
              <p:spPr>
                <a:xfrm>
                  <a:off x="2404545" y="1576234"/>
                  <a:ext cx="3485914" cy="3485914"/>
                </a:xfrm>
                <a:prstGeom prst="rect">
                  <a:avLst/>
                </a:prstGeom>
                <a:noFill/>
                <a:ln>
                  <a:noFill/>
                </a:ln>
              </p:spPr>
            </p:pic>
            <p:pic>
              <p:nvPicPr>
                <p:cNvPr descr="A red bottle of soda&#10;&#10;Description automatically generated" id="87" name="Google Shape;87;p8"/>
                <p:cNvPicPr preferRelativeResize="0"/>
                <p:nvPr/>
              </p:nvPicPr>
              <p:blipFill rotWithShape="1">
                <a:blip r:embed="rId3">
                  <a:alphaModFix/>
                </a:blip>
                <a:srcRect b="0" l="0" r="0" t="0"/>
                <a:stretch/>
              </p:blipFill>
              <p:spPr>
                <a:xfrm>
                  <a:off x="1270160" y="2012235"/>
                  <a:ext cx="2711265" cy="2711265"/>
                </a:xfrm>
                <a:prstGeom prst="rect">
                  <a:avLst/>
                </a:prstGeom>
                <a:noFill/>
                <a:ln>
                  <a:noFill/>
                </a:ln>
              </p:spPr>
            </p:pic>
            <p:pic>
              <p:nvPicPr>
                <p:cNvPr descr="A red bottle of soda&#10;&#10;Description automatically generated" id="88" name="Google Shape;88;p8"/>
                <p:cNvPicPr preferRelativeResize="0"/>
                <p:nvPr/>
              </p:nvPicPr>
              <p:blipFill rotWithShape="1">
                <a:blip r:embed="rId3">
                  <a:alphaModFix/>
                </a:blip>
                <a:srcRect b="0" l="0" r="0" t="0"/>
                <a:stretch/>
              </p:blipFill>
              <p:spPr>
                <a:xfrm>
                  <a:off x="337206" y="2399505"/>
                  <a:ext cx="1936725" cy="1936725"/>
                </a:xfrm>
                <a:prstGeom prst="rect">
                  <a:avLst/>
                </a:prstGeom>
                <a:noFill/>
                <a:ln>
                  <a:noFill/>
                </a:ln>
              </p:spPr>
            </p:pic>
            <p:pic>
              <p:nvPicPr>
                <p:cNvPr descr="A red bottle of soda&#10;&#10;Description automatically generated" id="89" name="Google Shape;89;p8"/>
                <p:cNvPicPr preferRelativeResize="0"/>
                <p:nvPr/>
              </p:nvPicPr>
              <p:blipFill rotWithShape="1">
                <a:blip r:embed="rId3">
                  <a:alphaModFix/>
                </a:blip>
                <a:srcRect b="0" l="0" r="0" t="0"/>
                <a:stretch/>
              </p:blipFill>
              <p:spPr>
                <a:xfrm>
                  <a:off x="6021071" y="1624911"/>
                  <a:ext cx="3485914" cy="3485914"/>
                </a:xfrm>
                <a:prstGeom prst="rect">
                  <a:avLst/>
                </a:prstGeom>
                <a:noFill/>
                <a:ln>
                  <a:noFill/>
                </a:ln>
              </p:spPr>
            </p:pic>
            <p:pic>
              <p:nvPicPr>
                <p:cNvPr descr="A red bottle of soda&#10;&#10;Description automatically generated" id="90" name="Google Shape;90;p8"/>
                <p:cNvPicPr preferRelativeResize="0"/>
                <p:nvPr/>
              </p:nvPicPr>
              <p:blipFill rotWithShape="1">
                <a:blip r:embed="rId3">
                  <a:alphaModFix/>
                </a:blip>
                <a:srcRect b="0" l="0" r="0" t="0"/>
                <a:stretch/>
              </p:blipFill>
              <p:spPr>
                <a:xfrm>
                  <a:off x="7940288" y="2134251"/>
                  <a:ext cx="2711265" cy="2711265"/>
                </a:xfrm>
                <a:prstGeom prst="rect">
                  <a:avLst/>
                </a:prstGeom>
                <a:noFill/>
                <a:ln>
                  <a:noFill/>
                </a:ln>
              </p:spPr>
            </p:pic>
            <p:pic>
              <p:nvPicPr>
                <p:cNvPr descr="A red bottle of soda&#10;&#10;Description automatically generated" id="91" name="Google Shape;91;p8"/>
                <p:cNvPicPr preferRelativeResize="0"/>
                <p:nvPr/>
              </p:nvPicPr>
              <p:blipFill rotWithShape="1">
                <a:blip r:embed="rId3">
                  <a:alphaModFix/>
                </a:blip>
                <a:srcRect b="0" l="0" r="0" t="0"/>
                <a:stretch/>
              </p:blipFill>
              <p:spPr>
                <a:xfrm>
                  <a:off x="9683191" y="2521521"/>
                  <a:ext cx="1936725" cy="1936725"/>
                </a:xfrm>
                <a:prstGeom prst="rect">
                  <a:avLst/>
                </a:prstGeom>
                <a:noFill/>
                <a:ln>
                  <a:noFill/>
                </a:ln>
              </p:spPr>
            </p:pic>
          </p:grpSp>
          <p:pic>
            <p:nvPicPr>
              <p:cNvPr descr="A red bottle of soda&#10;&#10;Description automatically generated" id="92" name="Google Shape;92;p8"/>
              <p:cNvPicPr preferRelativeResize="0"/>
              <p:nvPr/>
            </p:nvPicPr>
            <p:blipFill rotWithShape="1">
              <a:blip r:embed="rId3">
                <a:alphaModFix/>
              </a:blip>
              <a:srcRect b="0" l="0" r="0" t="0"/>
              <a:stretch/>
            </p:blipFill>
            <p:spPr>
              <a:xfrm>
                <a:off x="3649019" y="925137"/>
                <a:ext cx="4577460" cy="4577460"/>
              </a:xfrm>
              <a:prstGeom prst="rect">
                <a:avLst/>
              </a:prstGeom>
              <a:noFill/>
              <a:ln>
                <a:noFill/>
              </a:ln>
            </p:spPr>
          </p:pic>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grpSp>
        <p:nvGrpSpPr>
          <p:cNvPr id="97" name="Google Shape;97;p9"/>
          <p:cNvGrpSpPr/>
          <p:nvPr/>
        </p:nvGrpSpPr>
        <p:grpSpPr>
          <a:xfrm>
            <a:off x="5500912" y="0"/>
            <a:ext cx="6832603" cy="6858000"/>
            <a:chOff x="5500912" y="0"/>
            <a:chExt cx="6832603" cy="6858000"/>
          </a:xfrm>
        </p:grpSpPr>
        <p:pic>
          <p:nvPicPr>
            <p:cNvPr descr="Coca-Cola marketers add innovation to 'primary focus'" id="98" name="Google Shape;98;p9"/>
            <p:cNvPicPr preferRelativeResize="0"/>
            <p:nvPr/>
          </p:nvPicPr>
          <p:blipFill rotWithShape="1">
            <a:blip r:embed="rId3">
              <a:alphaModFix/>
            </a:blip>
            <a:srcRect b="0" l="17313" r="24567" t="0"/>
            <a:stretch/>
          </p:blipFill>
          <p:spPr>
            <a:xfrm>
              <a:off x="5500913" y="0"/>
              <a:ext cx="6832602" cy="6858000"/>
            </a:xfrm>
            <a:prstGeom prst="rect">
              <a:avLst/>
            </a:prstGeom>
            <a:noFill/>
            <a:ln>
              <a:noFill/>
            </a:ln>
          </p:spPr>
        </p:pic>
        <p:sp>
          <p:nvSpPr>
            <p:cNvPr id="99" name="Google Shape;99;p9"/>
            <p:cNvSpPr/>
            <p:nvPr/>
          </p:nvSpPr>
          <p:spPr>
            <a:xfrm>
              <a:off x="5500912" y="0"/>
              <a:ext cx="6832500" cy="6858000"/>
            </a:xfrm>
            <a:prstGeom prst="rect">
              <a:avLst/>
            </a:prstGeom>
            <a:gradFill>
              <a:gsLst>
                <a:gs pos="0">
                  <a:srgbClr val="BF2424">
                    <a:alpha val="52941"/>
                  </a:srgbClr>
                </a:gs>
                <a:gs pos="100000">
                  <a:srgbClr val="8F1A1B">
                    <a:alpha val="86666"/>
                  </a:srgbClr>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00" name="Google Shape;100;p9"/>
          <p:cNvSpPr txBox="1"/>
          <p:nvPr/>
        </p:nvSpPr>
        <p:spPr>
          <a:xfrm>
            <a:off x="397825" y="1498000"/>
            <a:ext cx="46563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000">
                <a:solidFill>
                  <a:srgbClr val="C61B12"/>
                </a:solidFill>
                <a:latin typeface="Montserrat"/>
                <a:ea typeface="Montserrat"/>
                <a:cs typeface="Montserrat"/>
                <a:sym typeface="Montserrat"/>
              </a:rPr>
              <a:t>Full Year 2020 Results</a:t>
            </a:r>
            <a:endParaRPr b="1" sz="3000">
              <a:solidFill>
                <a:srgbClr val="C61B12"/>
              </a:solidFill>
              <a:latin typeface="Montserrat"/>
              <a:ea typeface="Montserrat"/>
              <a:cs typeface="Montserrat"/>
              <a:sym typeface="Montserrat"/>
            </a:endParaRPr>
          </a:p>
        </p:txBody>
      </p:sp>
      <p:sp>
        <p:nvSpPr>
          <p:cNvPr id="101" name="Google Shape;101;p9"/>
          <p:cNvSpPr/>
          <p:nvPr/>
        </p:nvSpPr>
        <p:spPr>
          <a:xfrm>
            <a:off x="1393875" y="2577950"/>
            <a:ext cx="3207000" cy="3071400"/>
          </a:xfrm>
          <a:prstGeom prst="flowChartConnector">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1000"/>
              </a:spcBef>
              <a:spcAft>
                <a:spcPts val="0"/>
              </a:spcAft>
              <a:buClr>
                <a:schemeClr val="dk1"/>
              </a:buClr>
              <a:buSzPts val="1100"/>
              <a:buFont typeface="Arial"/>
              <a:buNone/>
            </a:pPr>
            <a:r>
              <a:rPr b="1" lang="en-US" sz="2500">
                <a:solidFill>
                  <a:schemeClr val="lt1"/>
                </a:solidFill>
                <a:latin typeface="Montserrat"/>
                <a:ea typeface="Montserrat"/>
                <a:cs typeface="Montserrat"/>
                <a:sym typeface="Montserrat"/>
              </a:rPr>
              <a:t>Net revenues declined 5%: $8.6 billion</a:t>
            </a:r>
            <a:endParaRPr b="1" sz="1500">
              <a:solidFill>
                <a:schemeClr val="lt1"/>
              </a:solidFill>
              <a:latin typeface="Calibri"/>
              <a:ea typeface="Calibri"/>
              <a:cs typeface="Calibri"/>
              <a:sym typeface="Calibri"/>
            </a:endParaRPr>
          </a:p>
        </p:txBody>
      </p:sp>
      <p:sp>
        <p:nvSpPr>
          <p:cNvPr id="102" name="Google Shape;102;p9"/>
          <p:cNvSpPr/>
          <p:nvPr/>
        </p:nvSpPr>
        <p:spPr>
          <a:xfrm>
            <a:off x="7257075" y="2577950"/>
            <a:ext cx="3375300" cy="30714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1000"/>
              </a:spcBef>
              <a:spcAft>
                <a:spcPts val="0"/>
              </a:spcAft>
              <a:buNone/>
            </a:pPr>
            <a:r>
              <a:rPr b="1" lang="en-US" sz="2400">
                <a:solidFill>
                  <a:schemeClr val="lt2"/>
                </a:solidFill>
                <a:latin typeface="Montserrat"/>
                <a:ea typeface="Montserrat"/>
                <a:cs typeface="Montserrat"/>
                <a:sym typeface="Montserrat"/>
              </a:rPr>
              <a:t>zero-sugar line of Coca-Cola sales growth: 3% </a:t>
            </a:r>
            <a:endParaRPr b="1">
              <a:solidFill>
                <a:schemeClr val="lt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0"/>
          <p:cNvSpPr txBox="1"/>
          <p:nvPr/>
        </p:nvSpPr>
        <p:spPr>
          <a:xfrm>
            <a:off x="6146475" y="875450"/>
            <a:ext cx="5562900" cy="8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solidFill>
                  <a:schemeClr val="lt2"/>
                </a:solidFill>
                <a:latin typeface="Montserrat"/>
                <a:ea typeface="Montserrat"/>
                <a:cs typeface="Montserrat"/>
                <a:sym typeface="Montserrat"/>
              </a:rPr>
              <a:t>How Will We Expand Options?</a:t>
            </a:r>
            <a:endParaRPr b="1" sz="3500">
              <a:solidFill>
                <a:schemeClr val="lt2"/>
              </a:solidFill>
              <a:latin typeface="Montserrat"/>
              <a:ea typeface="Montserrat"/>
              <a:cs typeface="Montserrat"/>
              <a:sym typeface="Montserrat"/>
            </a:endParaRPr>
          </a:p>
        </p:txBody>
      </p:sp>
      <p:sp>
        <p:nvSpPr>
          <p:cNvPr id="108" name="Google Shape;108;p10"/>
          <p:cNvSpPr txBox="1"/>
          <p:nvPr/>
        </p:nvSpPr>
        <p:spPr>
          <a:xfrm>
            <a:off x="6311825" y="2008150"/>
            <a:ext cx="5464200" cy="42801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dk1"/>
              </a:buClr>
              <a:buSzPts val="2800"/>
              <a:buFont typeface="Montserrat"/>
              <a:buChar char="●"/>
            </a:pPr>
            <a:r>
              <a:rPr lang="en-US" sz="2800">
                <a:solidFill>
                  <a:schemeClr val="dk1"/>
                </a:solidFill>
                <a:latin typeface="Montserrat"/>
                <a:ea typeface="Montserrat"/>
                <a:cs typeface="Montserrat"/>
                <a:sym typeface="Montserrat"/>
              </a:rPr>
              <a:t>Encourage consumer feedback and incorporate feedback into product refinement and marketing strategies</a:t>
            </a:r>
            <a:endParaRPr sz="2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2800">
              <a:solidFill>
                <a:schemeClr val="dk1"/>
              </a:solidFill>
              <a:latin typeface="Montserrat"/>
              <a:ea typeface="Montserrat"/>
              <a:cs typeface="Montserrat"/>
              <a:sym typeface="Montserrat"/>
            </a:endParaRPr>
          </a:p>
          <a:p>
            <a:pPr indent="-406400" lvl="0" marL="457200" rtl="0" algn="l">
              <a:spcBef>
                <a:spcPts val="500"/>
              </a:spcBef>
              <a:spcAft>
                <a:spcPts val="0"/>
              </a:spcAft>
              <a:buClr>
                <a:schemeClr val="dk1"/>
              </a:buClr>
              <a:buSzPts val="2800"/>
              <a:buFont typeface="Montserrat"/>
              <a:buChar char="●"/>
            </a:pPr>
            <a:r>
              <a:rPr lang="en-US" sz="2800">
                <a:solidFill>
                  <a:schemeClr val="dk1"/>
                </a:solidFill>
                <a:latin typeface="Montserrat"/>
                <a:ea typeface="Montserrat"/>
                <a:cs typeface="Montserrat"/>
                <a:sym typeface="Montserrat"/>
              </a:rPr>
              <a:t>Shift the main focus of drinks to low calorie and healthy products</a:t>
            </a:r>
            <a:endParaRPr sz="2800">
              <a:solidFill>
                <a:schemeClr val="dk1"/>
              </a:solidFill>
              <a:latin typeface="Calibri"/>
              <a:ea typeface="Calibri"/>
              <a:cs typeface="Calibri"/>
              <a:sym typeface="Calibri"/>
            </a:endParaRPr>
          </a:p>
        </p:txBody>
      </p:sp>
      <p:pic>
        <p:nvPicPr>
          <p:cNvPr id="109" name="Google Shape;109;p10"/>
          <p:cNvPicPr preferRelativeResize="0"/>
          <p:nvPr/>
        </p:nvPicPr>
        <p:blipFill>
          <a:blip r:embed="rId3">
            <a:alphaModFix/>
          </a:blip>
          <a:stretch>
            <a:fillRect/>
          </a:stretch>
        </p:blipFill>
        <p:spPr>
          <a:xfrm>
            <a:off x="543850" y="875450"/>
            <a:ext cx="5192401" cy="5107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1"/>
          <p:cNvSpPr/>
          <p:nvPr/>
        </p:nvSpPr>
        <p:spPr>
          <a:xfrm>
            <a:off x="-19050" y="4489999"/>
            <a:ext cx="12196061" cy="2032848"/>
          </a:xfrm>
          <a:custGeom>
            <a:rect b="b" l="l" r="r" t="t"/>
            <a:pathLst>
              <a:path extrusionOk="0" h="640267" w="3847338">
                <a:moveTo>
                  <a:pt x="4858" y="40"/>
                </a:moveTo>
                <a:cubicBezTo>
                  <a:pt x="4858" y="40"/>
                  <a:pt x="622554" y="491340"/>
                  <a:pt x="1517523" y="491340"/>
                </a:cubicBezTo>
                <a:cubicBezTo>
                  <a:pt x="2412492" y="491340"/>
                  <a:pt x="3438716" y="155774"/>
                  <a:pt x="3847338" y="209209"/>
                </a:cubicBezTo>
                <a:lnTo>
                  <a:pt x="3847338" y="447525"/>
                </a:lnTo>
                <a:cubicBezTo>
                  <a:pt x="3847338" y="447525"/>
                  <a:pt x="3448526" y="223782"/>
                  <a:pt x="2417350" y="457240"/>
                </a:cubicBezTo>
                <a:cubicBezTo>
                  <a:pt x="1386173" y="690698"/>
                  <a:pt x="510731" y="719940"/>
                  <a:pt x="0" y="432951"/>
                </a:cubicBezTo>
                <a:cubicBezTo>
                  <a:pt x="0" y="432951"/>
                  <a:pt x="9716" y="-4818"/>
                  <a:pt x="4858" y="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5" name="Google Shape;115;p11"/>
          <p:cNvGrpSpPr/>
          <p:nvPr/>
        </p:nvGrpSpPr>
        <p:grpSpPr>
          <a:xfrm>
            <a:off x="739045" y="742044"/>
            <a:ext cx="11129105" cy="6121984"/>
            <a:chOff x="739045" y="742044"/>
            <a:chExt cx="11129105" cy="6121984"/>
          </a:xfrm>
        </p:grpSpPr>
        <p:grpSp>
          <p:nvGrpSpPr>
            <p:cNvPr id="116" name="Google Shape;116;p11"/>
            <p:cNvGrpSpPr/>
            <p:nvPr/>
          </p:nvGrpSpPr>
          <p:grpSpPr>
            <a:xfrm>
              <a:off x="7974126" y="742044"/>
              <a:ext cx="3894024" cy="6121984"/>
              <a:chOff x="7837110" y="856344"/>
              <a:chExt cx="3894024" cy="6121984"/>
            </a:xfrm>
          </p:grpSpPr>
          <p:pic>
            <p:nvPicPr>
              <p:cNvPr id="117" name="Google Shape;117;p11"/>
              <p:cNvPicPr preferRelativeResize="0"/>
              <p:nvPr/>
            </p:nvPicPr>
            <p:blipFill rotWithShape="1">
              <a:blip r:embed="rId3">
                <a:alphaModFix/>
              </a:blip>
              <a:srcRect b="0" l="0" r="0" t="0"/>
              <a:stretch/>
            </p:blipFill>
            <p:spPr>
              <a:xfrm>
                <a:off x="7837110" y="1511393"/>
                <a:ext cx="3894024" cy="5466935"/>
              </a:xfrm>
              <a:prstGeom prst="rect">
                <a:avLst/>
              </a:prstGeom>
              <a:noFill/>
              <a:ln>
                <a:noFill/>
              </a:ln>
            </p:spPr>
          </p:pic>
          <p:pic>
            <p:nvPicPr>
              <p:cNvPr id="118" name="Google Shape;118;p11"/>
              <p:cNvPicPr preferRelativeResize="0"/>
              <p:nvPr/>
            </p:nvPicPr>
            <p:blipFill rotWithShape="1">
              <a:blip r:embed="rId4">
                <a:alphaModFix/>
              </a:blip>
              <a:srcRect b="5096" l="0" r="0" t="0"/>
              <a:stretch/>
            </p:blipFill>
            <p:spPr>
              <a:xfrm>
                <a:off x="8684405" y="856344"/>
                <a:ext cx="2199434" cy="6115955"/>
              </a:xfrm>
              <a:prstGeom prst="rect">
                <a:avLst/>
              </a:prstGeom>
              <a:noFill/>
              <a:ln>
                <a:noFill/>
              </a:ln>
            </p:spPr>
          </p:pic>
        </p:grpSp>
        <p:grpSp>
          <p:nvGrpSpPr>
            <p:cNvPr id="119" name="Google Shape;119;p11"/>
            <p:cNvGrpSpPr/>
            <p:nvPr/>
          </p:nvGrpSpPr>
          <p:grpSpPr>
            <a:xfrm>
              <a:off x="739045" y="814550"/>
              <a:ext cx="7235342" cy="2252891"/>
              <a:chOff x="628650" y="528117"/>
              <a:chExt cx="6096000" cy="1898130"/>
            </a:xfrm>
          </p:grpSpPr>
          <p:sp>
            <p:nvSpPr>
              <p:cNvPr id="120" name="Google Shape;120;p11"/>
              <p:cNvSpPr txBox="1"/>
              <p:nvPr/>
            </p:nvSpPr>
            <p:spPr>
              <a:xfrm>
                <a:off x="628650" y="1622248"/>
                <a:ext cx="6096000" cy="804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a:solidFill>
                      <a:srgbClr val="0D0D0D"/>
                    </a:solidFill>
                    <a:highlight>
                      <a:srgbClr val="FFFFFF"/>
                    </a:highlight>
                    <a:latin typeface="Montserrat"/>
                    <a:ea typeface="Montserrat"/>
                    <a:cs typeface="Montserrat"/>
                    <a:sym typeface="Montserrat"/>
                  </a:rPr>
                  <a:t>Coca-Cola has sponsored </a:t>
                </a:r>
                <a:r>
                  <a:rPr b="1" lang="en-US">
                    <a:solidFill>
                      <a:schemeClr val="dk1"/>
                    </a:solidFill>
                    <a:highlight>
                      <a:srgbClr val="FFFFFF"/>
                    </a:highlight>
                    <a:latin typeface="Montserrat"/>
                    <a:ea typeface="Montserrat"/>
                    <a:cs typeface="Montserrat"/>
                    <a:sym typeface="Montserrat"/>
                  </a:rPr>
                  <a:t>American Heart Association</a:t>
                </a:r>
                <a:r>
                  <a:rPr lang="en-US">
                    <a:solidFill>
                      <a:srgbClr val="0D0D0D"/>
                    </a:solidFill>
                    <a:highlight>
                      <a:srgbClr val="FFFFFF"/>
                    </a:highlight>
                    <a:latin typeface="Montserrat"/>
                    <a:ea typeface="Montserrat"/>
                    <a:cs typeface="Montserrat"/>
                    <a:sym typeface="Montserrat"/>
                  </a:rPr>
                  <a:t> events, such as heart walks and educational campaigns, which aim to promote physical activity and heart health awareness among the public.</a:t>
                </a:r>
                <a:endParaRPr>
                  <a:solidFill>
                    <a:srgbClr val="262626"/>
                  </a:solidFill>
                  <a:latin typeface="Roboto"/>
                  <a:ea typeface="Roboto"/>
                  <a:cs typeface="Roboto"/>
                  <a:sym typeface="Roboto"/>
                </a:endParaRPr>
              </a:p>
            </p:txBody>
          </p:sp>
          <p:sp>
            <p:nvSpPr>
              <p:cNvPr id="121" name="Google Shape;121;p11"/>
              <p:cNvSpPr txBox="1"/>
              <p:nvPr/>
            </p:nvSpPr>
            <p:spPr>
              <a:xfrm>
                <a:off x="628655" y="528117"/>
                <a:ext cx="5600700" cy="101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3600">
                    <a:solidFill>
                      <a:srgbClr val="C61B12"/>
                    </a:solidFill>
                    <a:latin typeface="Montserrat"/>
                    <a:ea typeface="Montserrat"/>
                    <a:cs typeface="Montserrat"/>
                    <a:sym typeface="Montserrat"/>
                  </a:rPr>
                  <a:t>02. Partner with Leading Health Organizations</a:t>
                </a:r>
                <a:endParaRPr b="1" sz="3200">
                  <a:solidFill>
                    <a:schemeClr val="lt2"/>
                  </a:solidFill>
                  <a:latin typeface="Montserrat"/>
                  <a:ea typeface="Montserrat"/>
                  <a:cs typeface="Montserrat"/>
                  <a:sym typeface="Montserrat"/>
                </a:endParaRPr>
              </a:p>
            </p:txBody>
          </p:sp>
        </p:grpSp>
      </p:grpSp>
      <p:pic>
        <p:nvPicPr>
          <p:cNvPr id="122" name="Google Shape;122;p11"/>
          <p:cNvPicPr preferRelativeResize="0"/>
          <p:nvPr/>
        </p:nvPicPr>
        <p:blipFill>
          <a:blip r:embed="rId5">
            <a:alphaModFix/>
          </a:blip>
          <a:stretch>
            <a:fillRect/>
          </a:stretch>
        </p:blipFill>
        <p:spPr>
          <a:xfrm>
            <a:off x="3111150" y="3264675"/>
            <a:ext cx="5431600" cy="3258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99">
      <a:dk1>
        <a:srgbClr val="000000"/>
      </a:dk1>
      <a:lt1>
        <a:srgbClr val="FFFFFF"/>
      </a:lt1>
      <a:dk2>
        <a:srgbClr val="44546A"/>
      </a:dk2>
      <a:lt2>
        <a:srgbClr val="BF2424"/>
      </a:lt2>
      <a:accent1>
        <a:srgbClr val="9762AA"/>
      </a:accent1>
      <a:accent2>
        <a:srgbClr val="0A9CCD"/>
      </a:accent2>
      <a:accent3>
        <a:srgbClr val="69AA43"/>
      </a:accent3>
      <a:accent4>
        <a:srgbClr val="FBAD4B"/>
      </a:accent4>
      <a:accent5>
        <a:srgbClr val="F25E3D"/>
      </a:accent5>
      <a:accent6>
        <a:srgbClr val="EA5A95"/>
      </a:accent6>
      <a:hlink>
        <a:srgbClr val="BF2424"/>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